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66" r:id="rId2"/>
    <p:sldId id="292" r:id="rId3"/>
    <p:sldId id="293" r:id="rId4"/>
    <p:sldId id="294" r:id="rId5"/>
    <p:sldId id="295" r:id="rId6"/>
    <p:sldId id="296" r:id="rId7"/>
    <p:sldId id="297" r:id="rId8"/>
    <p:sldId id="298" r:id="rId9"/>
    <p:sldId id="299" r:id="rId10"/>
    <p:sldId id="300" r:id="rId11"/>
    <p:sldId id="301" r:id="rId12"/>
    <p:sldId id="302" r:id="rId13"/>
    <p:sldId id="271" r:id="rId14"/>
    <p:sldId id="286" r:id="rId15"/>
    <p:sldId id="263" r:id="rId16"/>
    <p:sldId id="290" r:id="rId17"/>
    <p:sldId id="287" r:id="rId18"/>
    <p:sldId id="284" r:id="rId19"/>
    <p:sldId id="291" r:id="rId20"/>
    <p:sldId id="283"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1" autoAdjust="0"/>
    <p:restoredTop sz="94660"/>
  </p:normalViewPr>
  <p:slideViewPr>
    <p:cSldViewPr>
      <p:cViewPr varScale="1">
        <p:scale>
          <a:sx n="94" d="100"/>
          <a:sy n="94" d="100"/>
        </p:scale>
        <p:origin x="864"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E1FBF3-0C6C-4D3C-B06D-A6A4BAE08B18}" type="datetimeFigureOut">
              <a:rPr lang="fr-FR" smtClean="0"/>
              <a:t>11/10/2026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4F36E8-4837-4643-BFEF-F354824792C5}" type="slidenum">
              <a:rPr lang="fr-FR" smtClean="0"/>
              <a:t>‹N°›</a:t>
            </a:fld>
            <a:endParaRPr lang="fr-FR"/>
          </a:p>
        </p:txBody>
      </p:sp>
    </p:spTree>
    <p:extLst>
      <p:ext uri="{BB962C8B-B14F-4D97-AF65-F5344CB8AC3E}">
        <p14:creationId xmlns:p14="http://schemas.microsoft.com/office/powerpoint/2010/main" val="1823438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a:t>Modifiez le style du titre</a:t>
            </a:r>
            <a:endParaRPr kumimoji="0" lang="en-US"/>
          </a:p>
        </p:txBody>
      </p:sp>
      <p:sp>
        <p:nvSpPr>
          <p:cNvPr id="28" name="Espace réservé de la date 27"/>
          <p:cNvSpPr>
            <a:spLocks noGrp="1"/>
          </p:cNvSpPr>
          <p:nvPr>
            <p:ph type="dt" sz="half" idx="10"/>
          </p:nvPr>
        </p:nvSpPr>
        <p:spPr/>
        <p:txBody>
          <a:bodyPr/>
          <a:lstStyle/>
          <a:p>
            <a:fld id="{56149A44-9776-4975-A724-FC2AF39A0DA0}" type="datetime1">
              <a:rPr lang="fr-FR" smtClean="0"/>
              <a:t>11/10/2026</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5315A3C0-FD0E-4E9C-9E33-7A5311A9E77C}" type="slidenum">
              <a:rPr lang="fr-FR" smtClean="0"/>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Modifiez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0EAB70B0-8613-4F5F-B2B7-B732254943B4}" type="datetime1">
              <a:rPr lang="fr-FR" smtClean="0"/>
              <a:t>11/10/2026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a:t>Modifiez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6628BBF4-B2DE-473D-8DBE-99E405D437A9}" type="datetime1">
              <a:rPr lang="fr-FR" smtClean="0"/>
              <a:t>11/10/2026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5315A3C0-FD0E-4E9C-9E33-7A5311A9E77C}"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42BCA439-E773-46D0-B93D-4529E9CE1C8A}" type="datetime1">
              <a:rPr lang="fr-FR" smtClean="0"/>
              <a:t>11/10/2026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a:t>Modifiez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F34AE8F-C3ED-4844-9341-B4855D48B8D9}" type="datetime1">
              <a:rPr lang="fr-FR" smtClean="0"/>
              <a:t>11/10/2026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7E4426C6-04E5-4BB4-BAD3-6D60BEF6A74F}" type="datetime1">
              <a:rPr lang="fr-FR" smtClean="0"/>
              <a:t>11/10/2026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1E1F888-8774-4D8A-86EA-33D15CBB0217}" type="datetime1">
              <a:rPr lang="fr-FR" smtClean="0"/>
              <a:t>11/10/2026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a:t>Modifiez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493C8BFC-4970-4F37-ABEC-3C0BCC2C3022}" type="datetime1">
              <a:rPr lang="fr-FR" smtClean="0"/>
              <a:t>11/10/2026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a:t>Modifiez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a:t>Modifiez les styles du texte du masque</a:t>
            </a:r>
          </a:p>
        </p:txBody>
      </p:sp>
      <p:sp>
        <p:nvSpPr>
          <p:cNvPr id="5" name="Espace réservé de la date 4"/>
          <p:cNvSpPr>
            <a:spLocks noGrp="1"/>
          </p:cNvSpPr>
          <p:nvPr>
            <p:ph type="dt" sz="half" idx="10"/>
          </p:nvPr>
        </p:nvSpPr>
        <p:spPr/>
        <p:txBody>
          <a:bodyPr/>
          <a:lstStyle/>
          <a:p>
            <a:fld id="{22889899-FAB1-42E4-A7F6-98C9C45016BE}" type="datetime1">
              <a:rPr lang="fr-FR" smtClean="0"/>
              <a:t>11/10/2026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7096432-DF9F-49C5-B102-2F71B7909CA1}" type="datetime1">
              <a:rPr lang="fr-FR" smtClean="0"/>
              <a:t>11/10/2026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F260269-9FE3-4690-B44E-5E263C597321}" type="datetime1">
              <a:rPr lang="fr-FR" smtClean="0"/>
              <a:t>11/10/2026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315A3C0-FD0E-4E9C-9E33-7A5311A9E77C}"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a:t>Modifiez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1F14EA9-A4C2-4CA1-95CF-B005CA9AE22F}" type="datetime1">
              <a:rPr lang="fr-FR" smtClean="0"/>
              <a:t>11/10/2026</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315A3C0-FD0E-4E9C-9E33-7A5311A9E77C}" type="slidenum">
              <a:rPr lang="fr-FR" smtClean="0"/>
              <a:t>‹N°›</a:t>
            </a:fld>
            <a:endParaRPr lang="fr-F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hyperlink" Target="https://youtu.be/e_sGmNMq_Wc?si=HgmObAs424oQ5ybk"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hyperlink" Target="https://urlz.fr/nRWE"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png"/><Relationship Id="rId5" Type="http://schemas.openxmlformats.org/officeDocument/2006/relationships/hyperlink" Target="https://comptecarbone.cc/" TargetMode="Externa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1.jpg"/><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hyperlink" Target="https://carbometre.com/" TargetMode="External"/><Relationship Id="rId2" Type="http://schemas.openxmlformats.org/officeDocument/2006/relationships/hyperlink" Target="https://comptecarbone.cc/wp-content/uploads/2026/01/CarboneViteFait2025.pdf" TargetMode="External"/><Relationship Id="rId1" Type="http://schemas.openxmlformats.org/officeDocument/2006/relationships/slideLayout" Target="../slideLayouts/slideLayout2.xml"/><Relationship Id="rId4" Type="http://schemas.openxmlformats.org/officeDocument/2006/relationships/hyperlink" Target="https://nosgestesclimat.f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oink.eu/" TargetMode="External"/><Relationship Id="rId2" Type="http://schemas.openxmlformats.org/officeDocument/2006/relationships/hyperlink" Target="https://comptecarbone.cc/"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agencecarbone.fr/objections" TargetMode="External"/><Relationship Id="rId4" Type="http://schemas.openxmlformats.org/officeDocument/2006/relationships/hyperlink" Target="https://fr.wikipedia.org/wiki/Compte_carbo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7200" y="1780097"/>
            <a:ext cx="8229600" cy="1274440"/>
          </a:xfrm>
        </p:spPr>
        <p:txBody>
          <a:bodyPr>
            <a:noAutofit/>
          </a:bodyPr>
          <a:lstStyle/>
          <a:p>
            <a:r>
              <a:rPr lang="fr-FR" sz="4000" dirty="0"/>
              <a:t>L’union européenne pour nous sauver du chaos climatique ?</a:t>
            </a:r>
          </a:p>
        </p:txBody>
      </p:sp>
      <p:sp>
        <p:nvSpPr>
          <p:cNvPr id="5" name="Espace réservé du numéro de diapositive 4"/>
          <p:cNvSpPr>
            <a:spLocks noGrp="1"/>
          </p:cNvSpPr>
          <p:nvPr>
            <p:ph type="sldNum" sz="quarter" idx="12"/>
          </p:nvPr>
        </p:nvSpPr>
        <p:spPr/>
        <p:txBody>
          <a:bodyPr/>
          <a:lstStyle/>
          <a:p>
            <a:fld id="{5315A3C0-FD0E-4E9C-9E33-7A5311A9E77C}" type="slidenum">
              <a:rPr lang="fr-FR" smtClean="0"/>
              <a:t>1</a:t>
            </a:fld>
            <a:endParaRPr lang="fr-FR"/>
          </a:p>
        </p:txBody>
      </p:sp>
      <p:sp>
        <p:nvSpPr>
          <p:cNvPr id="3" name="Sous-titre 2"/>
          <p:cNvSpPr>
            <a:spLocks noGrp="1"/>
          </p:cNvSpPr>
          <p:nvPr>
            <p:ph type="subTitle" idx="1"/>
          </p:nvPr>
        </p:nvSpPr>
        <p:spPr>
          <a:xfrm>
            <a:off x="224250" y="3130595"/>
            <a:ext cx="8435280" cy="1274440"/>
          </a:xfrm>
        </p:spPr>
        <p:txBody>
          <a:bodyPr>
            <a:normAutofit fontScale="85000" lnSpcReduction="20000"/>
          </a:bodyPr>
          <a:lstStyle/>
          <a:p>
            <a:r>
              <a:rPr lang="fr-FR" sz="3600" dirty="0"/>
              <a:t>Moi c’est Armel Prieur, je suis retraité de l’industrie puis du Conseil européen à Bruxelles</a:t>
            </a:r>
          </a:p>
        </p:txBody>
      </p:sp>
      <p:pic>
        <p:nvPicPr>
          <p:cNvPr id="9" name="Image 8">
            <a:extLst>
              <a:ext uri="{FF2B5EF4-FFF2-40B4-BE49-F238E27FC236}">
                <a16:creationId xmlns:a16="http://schemas.microsoft.com/office/drawing/2014/main" id="{B0624F5D-5FA8-407B-B2D1-0E84889A8A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7" y="259633"/>
            <a:ext cx="1230463" cy="980669"/>
          </a:xfrm>
          <a:prstGeom prst="rect">
            <a:avLst/>
          </a:prstGeom>
        </p:spPr>
      </p:pic>
      <p:sp>
        <p:nvSpPr>
          <p:cNvPr id="6" name="Sous-titre 2">
            <a:extLst>
              <a:ext uri="{FF2B5EF4-FFF2-40B4-BE49-F238E27FC236}">
                <a16:creationId xmlns:a16="http://schemas.microsoft.com/office/drawing/2014/main" id="{C4770D4B-33ED-4CA8-8D89-7D31CC7DCC31}"/>
              </a:ext>
            </a:extLst>
          </p:cNvPr>
          <p:cNvSpPr txBox="1">
            <a:spLocks/>
          </p:cNvSpPr>
          <p:nvPr/>
        </p:nvSpPr>
        <p:spPr>
          <a:xfrm>
            <a:off x="224250" y="4602440"/>
            <a:ext cx="8435280" cy="1987108"/>
          </a:xfrm>
          <a:prstGeom prst="rect">
            <a:avLst/>
          </a:prstGeom>
        </p:spPr>
        <p:txBody>
          <a:bodyPr vert="horz">
            <a:normAutofit fontScale="77500" lnSpcReduction="2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fr-FR" sz="3600" dirty="0"/>
              <a:t>Je préside l’asso pour l’emploi sans carbone escape-jobs.fr</a:t>
            </a:r>
            <a:br>
              <a:rPr lang="fr-FR" sz="3600" dirty="0"/>
            </a:br>
            <a:r>
              <a:rPr lang="fr-FR" sz="3600" dirty="0"/>
              <a:t>et l’alliance du compte carbone, le mécanisme de dotation de monnaie carbone à tous citoyens qui baisserait de 6% par an… </a:t>
            </a:r>
          </a:p>
        </p:txBody>
      </p:sp>
    </p:spTree>
    <p:extLst>
      <p:ext uri="{BB962C8B-B14F-4D97-AF65-F5344CB8AC3E}">
        <p14:creationId xmlns:p14="http://schemas.microsoft.com/office/powerpoint/2010/main" val="395524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4F9091-F52B-4C88-8D16-6479E7C80908}"/>
              </a:ext>
            </a:extLst>
          </p:cNvPr>
          <p:cNvSpPr>
            <a:spLocks noGrp="1"/>
          </p:cNvSpPr>
          <p:nvPr>
            <p:ph type="title"/>
          </p:nvPr>
        </p:nvSpPr>
        <p:spPr>
          <a:xfrm>
            <a:off x="457200" y="274638"/>
            <a:ext cx="8229600" cy="850106"/>
          </a:xfrm>
        </p:spPr>
        <p:txBody>
          <a:bodyPr>
            <a:normAutofit fontScale="90000"/>
          </a:bodyPr>
          <a:lstStyle/>
          <a:p>
            <a:r>
              <a:rPr lang="fr-FR" dirty="0"/>
              <a:t>Le nombre de députés par pays</a:t>
            </a:r>
          </a:p>
        </p:txBody>
      </p:sp>
      <p:pic>
        <p:nvPicPr>
          <p:cNvPr id="5" name="Espace réservé du contenu 4">
            <a:extLst>
              <a:ext uri="{FF2B5EF4-FFF2-40B4-BE49-F238E27FC236}">
                <a16:creationId xmlns:a16="http://schemas.microsoft.com/office/drawing/2014/main" id="{32BA0F26-7968-407B-98ED-783DAD0B2621}"/>
              </a:ext>
            </a:extLst>
          </p:cNvPr>
          <p:cNvPicPr>
            <a:picLocks noGrp="1" noChangeAspect="1"/>
          </p:cNvPicPr>
          <p:nvPr>
            <p:ph idx="1"/>
          </p:nvPr>
        </p:nvPicPr>
        <p:blipFill>
          <a:blip r:embed="rId2"/>
          <a:stretch>
            <a:fillRect/>
          </a:stretch>
        </p:blipFill>
        <p:spPr>
          <a:xfrm>
            <a:off x="827583" y="933267"/>
            <a:ext cx="7912421" cy="6384165"/>
          </a:xfrm>
          <a:prstGeom prst="rect">
            <a:avLst/>
          </a:prstGeom>
        </p:spPr>
      </p:pic>
      <p:sp>
        <p:nvSpPr>
          <p:cNvPr id="4" name="Espace réservé du numéro de diapositive 3">
            <a:extLst>
              <a:ext uri="{FF2B5EF4-FFF2-40B4-BE49-F238E27FC236}">
                <a16:creationId xmlns:a16="http://schemas.microsoft.com/office/drawing/2014/main" id="{846B8860-29F5-4573-9DD0-EDEA55466523}"/>
              </a:ext>
            </a:extLst>
          </p:cNvPr>
          <p:cNvSpPr>
            <a:spLocks noGrp="1"/>
          </p:cNvSpPr>
          <p:nvPr>
            <p:ph type="sldNum" sz="quarter" idx="12"/>
          </p:nvPr>
        </p:nvSpPr>
        <p:spPr/>
        <p:txBody>
          <a:bodyPr/>
          <a:lstStyle/>
          <a:p>
            <a:fld id="{5315A3C0-FD0E-4E9C-9E33-7A5311A9E77C}" type="slidenum">
              <a:rPr lang="fr-FR" smtClean="0"/>
              <a:t>2</a:t>
            </a:fld>
            <a:endParaRPr lang="fr-FR"/>
          </a:p>
        </p:txBody>
      </p:sp>
    </p:spTree>
    <p:extLst>
      <p:ext uri="{BB962C8B-B14F-4D97-AF65-F5344CB8AC3E}">
        <p14:creationId xmlns:p14="http://schemas.microsoft.com/office/powerpoint/2010/main" val="1911497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73800C-5CC6-46DE-A253-3C6F2FA11E1B}"/>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3DE6093E-C9DA-4B98-B739-626C86640066}"/>
              </a:ext>
            </a:extLst>
          </p:cNvPr>
          <p:cNvPicPr>
            <a:picLocks noGrp="1" noChangeAspect="1"/>
          </p:cNvPicPr>
          <p:nvPr>
            <p:ph idx="1"/>
          </p:nvPr>
        </p:nvPicPr>
        <p:blipFill>
          <a:blip r:embed="rId2"/>
          <a:stretch>
            <a:fillRect/>
          </a:stretch>
        </p:blipFill>
        <p:spPr>
          <a:xfrm>
            <a:off x="323528" y="380296"/>
            <a:ext cx="8645445" cy="6097407"/>
          </a:xfrm>
          <a:prstGeom prst="rect">
            <a:avLst/>
          </a:prstGeom>
        </p:spPr>
      </p:pic>
      <p:sp>
        <p:nvSpPr>
          <p:cNvPr id="4" name="Espace réservé du numéro de diapositive 3">
            <a:extLst>
              <a:ext uri="{FF2B5EF4-FFF2-40B4-BE49-F238E27FC236}">
                <a16:creationId xmlns:a16="http://schemas.microsoft.com/office/drawing/2014/main" id="{8535A8C8-FED4-4AE8-A372-0675C0BB2E05}"/>
              </a:ext>
            </a:extLst>
          </p:cNvPr>
          <p:cNvSpPr>
            <a:spLocks noGrp="1"/>
          </p:cNvSpPr>
          <p:nvPr>
            <p:ph type="sldNum" sz="quarter" idx="12"/>
          </p:nvPr>
        </p:nvSpPr>
        <p:spPr/>
        <p:txBody>
          <a:bodyPr/>
          <a:lstStyle/>
          <a:p>
            <a:fld id="{5315A3C0-FD0E-4E9C-9E33-7A5311A9E77C}" type="slidenum">
              <a:rPr lang="fr-FR" smtClean="0"/>
              <a:t>3</a:t>
            </a:fld>
            <a:endParaRPr lang="fr-FR"/>
          </a:p>
        </p:txBody>
      </p:sp>
    </p:spTree>
    <p:extLst>
      <p:ext uri="{BB962C8B-B14F-4D97-AF65-F5344CB8AC3E}">
        <p14:creationId xmlns:p14="http://schemas.microsoft.com/office/powerpoint/2010/main" val="875621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FE03E0-F2CE-41F1-8F95-E3F47024100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9EA1B6-45AD-415F-9CB9-F45E294AA662}"/>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456C559-B1C0-4218-82B7-7B367A7676F4}"/>
              </a:ext>
            </a:extLst>
          </p:cNvPr>
          <p:cNvSpPr>
            <a:spLocks noGrp="1"/>
          </p:cNvSpPr>
          <p:nvPr>
            <p:ph type="sldNum" sz="quarter" idx="12"/>
          </p:nvPr>
        </p:nvSpPr>
        <p:spPr/>
        <p:txBody>
          <a:bodyPr/>
          <a:lstStyle/>
          <a:p>
            <a:fld id="{5315A3C0-FD0E-4E9C-9E33-7A5311A9E77C}" type="slidenum">
              <a:rPr lang="fr-FR" smtClean="0"/>
              <a:t>4</a:t>
            </a:fld>
            <a:endParaRPr lang="fr-FR"/>
          </a:p>
        </p:txBody>
      </p:sp>
      <p:pic>
        <p:nvPicPr>
          <p:cNvPr id="5" name="Image 4">
            <a:extLst>
              <a:ext uri="{FF2B5EF4-FFF2-40B4-BE49-F238E27FC236}">
                <a16:creationId xmlns:a16="http://schemas.microsoft.com/office/drawing/2014/main" id="{94DDD192-B942-42B4-BA2E-5E8003F72BC5}"/>
              </a:ext>
            </a:extLst>
          </p:cNvPr>
          <p:cNvPicPr>
            <a:picLocks noChangeAspect="1"/>
          </p:cNvPicPr>
          <p:nvPr/>
        </p:nvPicPr>
        <p:blipFill>
          <a:blip r:embed="rId2"/>
          <a:stretch>
            <a:fillRect/>
          </a:stretch>
        </p:blipFill>
        <p:spPr>
          <a:xfrm>
            <a:off x="467544" y="149710"/>
            <a:ext cx="8280920" cy="6391835"/>
          </a:xfrm>
          <a:prstGeom prst="rect">
            <a:avLst/>
          </a:prstGeom>
        </p:spPr>
      </p:pic>
    </p:spTree>
    <p:extLst>
      <p:ext uri="{BB962C8B-B14F-4D97-AF65-F5344CB8AC3E}">
        <p14:creationId xmlns:p14="http://schemas.microsoft.com/office/powerpoint/2010/main" val="2994102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6D36D2-13E7-449F-83F7-CD0183BF5DC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38C3628-EBC5-4980-89EB-CA27EC4A12BF}"/>
              </a:ext>
            </a:extLst>
          </p:cNvPr>
          <p:cNvPicPr>
            <a:picLocks noGrp="1" noChangeAspect="1"/>
          </p:cNvPicPr>
          <p:nvPr>
            <p:ph idx="1"/>
          </p:nvPr>
        </p:nvPicPr>
        <p:blipFill>
          <a:blip r:embed="rId2"/>
          <a:stretch>
            <a:fillRect/>
          </a:stretch>
        </p:blipFill>
        <p:spPr>
          <a:xfrm>
            <a:off x="295080" y="262408"/>
            <a:ext cx="8597400" cy="6255904"/>
          </a:xfrm>
          <a:prstGeom prst="rect">
            <a:avLst/>
          </a:prstGeom>
        </p:spPr>
      </p:pic>
      <p:sp>
        <p:nvSpPr>
          <p:cNvPr id="4" name="Espace réservé du numéro de diapositive 3">
            <a:extLst>
              <a:ext uri="{FF2B5EF4-FFF2-40B4-BE49-F238E27FC236}">
                <a16:creationId xmlns:a16="http://schemas.microsoft.com/office/drawing/2014/main" id="{9A4DF563-3855-41A1-AC84-9824D1E8D30A}"/>
              </a:ext>
            </a:extLst>
          </p:cNvPr>
          <p:cNvSpPr>
            <a:spLocks noGrp="1"/>
          </p:cNvSpPr>
          <p:nvPr>
            <p:ph type="sldNum" sz="quarter" idx="12"/>
          </p:nvPr>
        </p:nvSpPr>
        <p:spPr/>
        <p:txBody>
          <a:bodyPr/>
          <a:lstStyle/>
          <a:p>
            <a:fld id="{5315A3C0-FD0E-4E9C-9E33-7A5311A9E77C}" type="slidenum">
              <a:rPr lang="fr-FR" smtClean="0"/>
              <a:t>5</a:t>
            </a:fld>
            <a:endParaRPr lang="fr-FR"/>
          </a:p>
        </p:txBody>
      </p:sp>
    </p:spTree>
    <p:extLst>
      <p:ext uri="{BB962C8B-B14F-4D97-AF65-F5344CB8AC3E}">
        <p14:creationId xmlns:p14="http://schemas.microsoft.com/office/powerpoint/2010/main" val="3820792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C8DB0C-A51B-4472-BE9A-192C296A8A5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9228149-A735-4036-A1C8-278837CE5F0B}"/>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8ADA718-F03C-4A83-B30E-15E93D9FD50B}"/>
              </a:ext>
            </a:extLst>
          </p:cNvPr>
          <p:cNvSpPr>
            <a:spLocks noGrp="1"/>
          </p:cNvSpPr>
          <p:nvPr>
            <p:ph type="sldNum" sz="quarter" idx="12"/>
          </p:nvPr>
        </p:nvSpPr>
        <p:spPr/>
        <p:txBody>
          <a:bodyPr/>
          <a:lstStyle/>
          <a:p>
            <a:fld id="{5315A3C0-FD0E-4E9C-9E33-7A5311A9E77C}" type="slidenum">
              <a:rPr lang="fr-FR" smtClean="0"/>
              <a:t>6</a:t>
            </a:fld>
            <a:endParaRPr lang="fr-FR"/>
          </a:p>
        </p:txBody>
      </p:sp>
      <p:pic>
        <p:nvPicPr>
          <p:cNvPr id="5" name="Image 4">
            <a:extLst>
              <a:ext uri="{FF2B5EF4-FFF2-40B4-BE49-F238E27FC236}">
                <a16:creationId xmlns:a16="http://schemas.microsoft.com/office/drawing/2014/main" id="{68C0F469-E71A-4710-84E9-FEFF1097D6A7}"/>
              </a:ext>
            </a:extLst>
          </p:cNvPr>
          <p:cNvPicPr>
            <a:picLocks noChangeAspect="1"/>
          </p:cNvPicPr>
          <p:nvPr/>
        </p:nvPicPr>
        <p:blipFill>
          <a:blip r:embed="rId2"/>
          <a:stretch>
            <a:fillRect/>
          </a:stretch>
        </p:blipFill>
        <p:spPr>
          <a:xfrm>
            <a:off x="717254" y="64204"/>
            <a:ext cx="7743178" cy="6461140"/>
          </a:xfrm>
          <a:prstGeom prst="rect">
            <a:avLst/>
          </a:prstGeom>
        </p:spPr>
      </p:pic>
    </p:spTree>
    <p:extLst>
      <p:ext uri="{BB962C8B-B14F-4D97-AF65-F5344CB8AC3E}">
        <p14:creationId xmlns:p14="http://schemas.microsoft.com/office/powerpoint/2010/main" val="177791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215DB3-7E39-4403-BF94-1E9029A8D53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7E78487-02FD-4C96-9A7F-37F46EE510CC}"/>
              </a:ext>
            </a:extLst>
          </p:cNvPr>
          <p:cNvPicPr>
            <a:picLocks noGrp="1" noChangeAspect="1"/>
          </p:cNvPicPr>
          <p:nvPr>
            <p:ph idx="1"/>
          </p:nvPr>
        </p:nvPicPr>
        <p:blipFill>
          <a:blip r:embed="rId2"/>
          <a:stretch>
            <a:fillRect/>
          </a:stretch>
        </p:blipFill>
        <p:spPr>
          <a:xfrm>
            <a:off x="1187624" y="114228"/>
            <a:ext cx="6912768" cy="6702956"/>
          </a:xfrm>
          <a:prstGeom prst="rect">
            <a:avLst/>
          </a:prstGeom>
        </p:spPr>
      </p:pic>
      <p:sp>
        <p:nvSpPr>
          <p:cNvPr id="4" name="Espace réservé du numéro de diapositive 3">
            <a:extLst>
              <a:ext uri="{FF2B5EF4-FFF2-40B4-BE49-F238E27FC236}">
                <a16:creationId xmlns:a16="http://schemas.microsoft.com/office/drawing/2014/main" id="{41B09015-62D1-425B-A54A-D265A7E1596A}"/>
              </a:ext>
            </a:extLst>
          </p:cNvPr>
          <p:cNvSpPr>
            <a:spLocks noGrp="1"/>
          </p:cNvSpPr>
          <p:nvPr>
            <p:ph type="sldNum" sz="quarter" idx="12"/>
          </p:nvPr>
        </p:nvSpPr>
        <p:spPr/>
        <p:txBody>
          <a:bodyPr/>
          <a:lstStyle/>
          <a:p>
            <a:fld id="{5315A3C0-FD0E-4E9C-9E33-7A5311A9E77C}" type="slidenum">
              <a:rPr lang="fr-FR" smtClean="0"/>
              <a:t>7</a:t>
            </a:fld>
            <a:endParaRPr lang="fr-FR"/>
          </a:p>
        </p:txBody>
      </p:sp>
    </p:spTree>
    <p:extLst>
      <p:ext uri="{BB962C8B-B14F-4D97-AF65-F5344CB8AC3E}">
        <p14:creationId xmlns:p14="http://schemas.microsoft.com/office/powerpoint/2010/main" val="2086276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1F2CF3-C076-470F-9BD0-3351D3503AC7}"/>
              </a:ext>
            </a:extLst>
          </p:cNvPr>
          <p:cNvSpPr>
            <a:spLocks noGrp="1"/>
          </p:cNvSpPr>
          <p:nvPr>
            <p:ph type="title"/>
          </p:nvPr>
        </p:nvSpPr>
        <p:spPr>
          <a:xfrm>
            <a:off x="157757" y="193253"/>
            <a:ext cx="3334123" cy="2351140"/>
          </a:xfrm>
        </p:spPr>
        <p:txBody>
          <a:bodyPr>
            <a:normAutofit/>
          </a:bodyPr>
          <a:lstStyle/>
          <a:p>
            <a:r>
              <a:rPr lang="fr-FR" sz="3200" dirty="0"/>
              <a:t>Et la Commission ?</a:t>
            </a:r>
          </a:p>
        </p:txBody>
      </p:sp>
      <p:pic>
        <p:nvPicPr>
          <p:cNvPr id="5" name="Espace réservé du contenu 4">
            <a:extLst>
              <a:ext uri="{FF2B5EF4-FFF2-40B4-BE49-F238E27FC236}">
                <a16:creationId xmlns:a16="http://schemas.microsoft.com/office/drawing/2014/main" id="{97341F2D-0D91-4417-B6D6-EFEA174DA646}"/>
              </a:ext>
            </a:extLst>
          </p:cNvPr>
          <p:cNvPicPr>
            <a:picLocks noGrp="1" noChangeAspect="1"/>
          </p:cNvPicPr>
          <p:nvPr>
            <p:ph idx="1"/>
          </p:nvPr>
        </p:nvPicPr>
        <p:blipFill>
          <a:blip r:embed="rId2"/>
          <a:stretch>
            <a:fillRect/>
          </a:stretch>
        </p:blipFill>
        <p:spPr>
          <a:xfrm>
            <a:off x="3491880" y="188640"/>
            <a:ext cx="5509423" cy="2355753"/>
          </a:xfrm>
          <a:prstGeom prst="rect">
            <a:avLst/>
          </a:prstGeom>
        </p:spPr>
      </p:pic>
      <p:sp>
        <p:nvSpPr>
          <p:cNvPr id="4" name="Espace réservé du numéro de diapositive 3">
            <a:extLst>
              <a:ext uri="{FF2B5EF4-FFF2-40B4-BE49-F238E27FC236}">
                <a16:creationId xmlns:a16="http://schemas.microsoft.com/office/drawing/2014/main" id="{80BC8930-D82E-4CE8-84C2-9ACFDE1B6642}"/>
              </a:ext>
            </a:extLst>
          </p:cNvPr>
          <p:cNvSpPr>
            <a:spLocks noGrp="1"/>
          </p:cNvSpPr>
          <p:nvPr>
            <p:ph type="sldNum" sz="quarter" idx="12"/>
          </p:nvPr>
        </p:nvSpPr>
        <p:spPr/>
        <p:txBody>
          <a:bodyPr/>
          <a:lstStyle/>
          <a:p>
            <a:fld id="{5315A3C0-FD0E-4E9C-9E33-7A5311A9E77C}" type="slidenum">
              <a:rPr lang="fr-FR" smtClean="0"/>
              <a:t>8</a:t>
            </a:fld>
            <a:endParaRPr lang="fr-FR"/>
          </a:p>
        </p:txBody>
      </p:sp>
      <p:pic>
        <p:nvPicPr>
          <p:cNvPr id="6" name="Image 5">
            <a:extLst>
              <a:ext uri="{FF2B5EF4-FFF2-40B4-BE49-F238E27FC236}">
                <a16:creationId xmlns:a16="http://schemas.microsoft.com/office/drawing/2014/main" id="{CE9B6795-42D1-4447-8ED5-D913BF130360}"/>
              </a:ext>
            </a:extLst>
          </p:cNvPr>
          <p:cNvPicPr>
            <a:picLocks noChangeAspect="1"/>
          </p:cNvPicPr>
          <p:nvPr/>
        </p:nvPicPr>
        <p:blipFill>
          <a:blip r:embed="rId3"/>
          <a:stretch>
            <a:fillRect/>
          </a:stretch>
        </p:blipFill>
        <p:spPr>
          <a:xfrm>
            <a:off x="107504" y="2650381"/>
            <a:ext cx="5630431" cy="4131419"/>
          </a:xfrm>
          <a:prstGeom prst="rect">
            <a:avLst/>
          </a:prstGeom>
        </p:spPr>
      </p:pic>
    </p:spTree>
    <p:extLst>
      <p:ext uri="{BB962C8B-B14F-4D97-AF65-F5344CB8AC3E}">
        <p14:creationId xmlns:p14="http://schemas.microsoft.com/office/powerpoint/2010/main" val="1004185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80C206-82F1-4F4B-AEDA-B2AF721FE186}"/>
              </a:ext>
            </a:extLst>
          </p:cNvPr>
          <p:cNvSpPr>
            <a:spLocks noGrp="1"/>
          </p:cNvSpPr>
          <p:nvPr>
            <p:ph type="title"/>
          </p:nvPr>
        </p:nvSpPr>
        <p:spPr>
          <a:xfrm>
            <a:off x="5281736" y="87844"/>
            <a:ext cx="3610744" cy="1143000"/>
          </a:xfrm>
        </p:spPr>
        <p:txBody>
          <a:bodyPr/>
          <a:lstStyle/>
          <a:p>
            <a:r>
              <a:rPr lang="fr-FR" sz="2000" dirty="0"/>
              <a:t>Où j’ai travaillé comme drh formation recrutement</a:t>
            </a:r>
            <a:endParaRPr lang="fr-FR" dirty="0"/>
          </a:p>
        </p:txBody>
      </p:sp>
      <p:pic>
        <p:nvPicPr>
          <p:cNvPr id="5" name="Espace réservé du contenu 4">
            <a:extLst>
              <a:ext uri="{FF2B5EF4-FFF2-40B4-BE49-F238E27FC236}">
                <a16:creationId xmlns:a16="http://schemas.microsoft.com/office/drawing/2014/main" id="{C5BD6A21-2390-49FA-B6ED-9F8EE34C7E29}"/>
              </a:ext>
            </a:extLst>
          </p:cNvPr>
          <p:cNvPicPr>
            <a:picLocks noGrp="1" noChangeAspect="1"/>
          </p:cNvPicPr>
          <p:nvPr>
            <p:ph idx="1"/>
          </p:nvPr>
        </p:nvPicPr>
        <p:blipFill>
          <a:blip r:embed="rId2"/>
          <a:stretch>
            <a:fillRect/>
          </a:stretch>
        </p:blipFill>
        <p:spPr>
          <a:xfrm>
            <a:off x="395536" y="119983"/>
            <a:ext cx="4582471" cy="6618033"/>
          </a:xfrm>
          <a:prstGeom prst="rect">
            <a:avLst/>
          </a:prstGeom>
        </p:spPr>
      </p:pic>
      <p:sp>
        <p:nvSpPr>
          <p:cNvPr id="4" name="Espace réservé du numéro de diapositive 3">
            <a:extLst>
              <a:ext uri="{FF2B5EF4-FFF2-40B4-BE49-F238E27FC236}">
                <a16:creationId xmlns:a16="http://schemas.microsoft.com/office/drawing/2014/main" id="{89221862-EFD1-4466-BA57-BEBBDCF358CF}"/>
              </a:ext>
            </a:extLst>
          </p:cNvPr>
          <p:cNvSpPr>
            <a:spLocks noGrp="1"/>
          </p:cNvSpPr>
          <p:nvPr>
            <p:ph type="sldNum" sz="quarter" idx="12"/>
          </p:nvPr>
        </p:nvSpPr>
        <p:spPr/>
        <p:txBody>
          <a:bodyPr/>
          <a:lstStyle/>
          <a:p>
            <a:fld id="{5315A3C0-FD0E-4E9C-9E33-7A5311A9E77C}" type="slidenum">
              <a:rPr lang="fr-FR" smtClean="0"/>
              <a:t>9</a:t>
            </a:fld>
            <a:endParaRPr lang="fr-FR"/>
          </a:p>
        </p:txBody>
      </p:sp>
      <p:pic>
        <p:nvPicPr>
          <p:cNvPr id="6" name="Image 5">
            <a:extLst>
              <a:ext uri="{FF2B5EF4-FFF2-40B4-BE49-F238E27FC236}">
                <a16:creationId xmlns:a16="http://schemas.microsoft.com/office/drawing/2014/main" id="{06281085-6ED9-4FD9-849F-7CF07A94809D}"/>
              </a:ext>
            </a:extLst>
          </p:cNvPr>
          <p:cNvPicPr>
            <a:picLocks noChangeAspect="1"/>
          </p:cNvPicPr>
          <p:nvPr/>
        </p:nvPicPr>
        <p:blipFill>
          <a:blip r:embed="rId3"/>
          <a:stretch>
            <a:fillRect/>
          </a:stretch>
        </p:blipFill>
        <p:spPr>
          <a:xfrm>
            <a:off x="5202935" y="1267108"/>
            <a:ext cx="3931242" cy="1198846"/>
          </a:xfrm>
          <a:prstGeom prst="rect">
            <a:avLst/>
          </a:prstGeom>
        </p:spPr>
      </p:pic>
      <p:pic>
        <p:nvPicPr>
          <p:cNvPr id="7" name="Image 6">
            <a:extLst>
              <a:ext uri="{FF2B5EF4-FFF2-40B4-BE49-F238E27FC236}">
                <a16:creationId xmlns:a16="http://schemas.microsoft.com/office/drawing/2014/main" id="{C05414B2-4C73-46F9-8A26-B351707FC1DC}"/>
              </a:ext>
            </a:extLst>
          </p:cNvPr>
          <p:cNvPicPr>
            <a:picLocks noChangeAspect="1"/>
          </p:cNvPicPr>
          <p:nvPr/>
        </p:nvPicPr>
        <p:blipFill>
          <a:blip r:embed="rId4"/>
          <a:stretch>
            <a:fillRect/>
          </a:stretch>
        </p:blipFill>
        <p:spPr>
          <a:xfrm>
            <a:off x="6467595" y="2557102"/>
            <a:ext cx="1401922" cy="1406911"/>
          </a:xfrm>
          <a:prstGeom prst="rect">
            <a:avLst/>
          </a:prstGeom>
        </p:spPr>
      </p:pic>
      <p:pic>
        <p:nvPicPr>
          <p:cNvPr id="8" name="Image 7">
            <a:extLst>
              <a:ext uri="{FF2B5EF4-FFF2-40B4-BE49-F238E27FC236}">
                <a16:creationId xmlns:a16="http://schemas.microsoft.com/office/drawing/2014/main" id="{6F4DC0AB-20C9-42F5-A487-8D9F948D1717}"/>
              </a:ext>
            </a:extLst>
          </p:cNvPr>
          <p:cNvPicPr>
            <a:picLocks noChangeAspect="1"/>
          </p:cNvPicPr>
          <p:nvPr/>
        </p:nvPicPr>
        <p:blipFill>
          <a:blip r:embed="rId5"/>
          <a:stretch>
            <a:fillRect/>
          </a:stretch>
        </p:blipFill>
        <p:spPr>
          <a:xfrm>
            <a:off x="5585048" y="4055161"/>
            <a:ext cx="3167016" cy="2496203"/>
          </a:xfrm>
          <a:prstGeom prst="rect">
            <a:avLst/>
          </a:prstGeom>
        </p:spPr>
      </p:pic>
    </p:spTree>
    <p:extLst>
      <p:ext uri="{BB962C8B-B14F-4D97-AF65-F5344CB8AC3E}">
        <p14:creationId xmlns:p14="http://schemas.microsoft.com/office/powerpoint/2010/main" val="73178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385D01-ED74-4C86-8EEE-C88AEF82D9E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DDA4515-88D8-46C5-9B3A-C13A0F562E63}"/>
              </a:ext>
            </a:extLst>
          </p:cNvPr>
          <p:cNvSpPr>
            <a:spLocks noGrp="1"/>
          </p:cNvSpPr>
          <p:nvPr>
            <p:ph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1B10405-7C31-49F2-854C-B083F4C7E76C}"/>
              </a:ext>
            </a:extLst>
          </p:cNvPr>
          <p:cNvSpPr>
            <a:spLocks noGrp="1"/>
          </p:cNvSpPr>
          <p:nvPr>
            <p:ph type="sldNum" sz="quarter" idx="12"/>
          </p:nvPr>
        </p:nvSpPr>
        <p:spPr/>
        <p:txBody>
          <a:bodyPr/>
          <a:lstStyle/>
          <a:p>
            <a:fld id="{5315A3C0-FD0E-4E9C-9E33-7A5311A9E77C}" type="slidenum">
              <a:rPr lang="fr-FR" smtClean="0"/>
              <a:t>10</a:t>
            </a:fld>
            <a:endParaRPr lang="fr-FR"/>
          </a:p>
        </p:txBody>
      </p:sp>
      <p:pic>
        <p:nvPicPr>
          <p:cNvPr id="5" name="Image 4">
            <a:extLst>
              <a:ext uri="{FF2B5EF4-FFF2-40B4-BE49-F238E27FC236}">
                <a16:creationId xmlns:a16="http://schemas.microsoft.com/office/drawing/2014/main" id="{2540BCA2-2333-4F68-8B14-A9B1B4436AE0}"/>
              </a:ext>
            </a:extLst>
          </p:cNvPr>
          <p:cNvPicPr>
            <a:picLocks noChangeAspect="1"/>
          </p:cNvPicPr>
          <p:nvPr/>
        </p:nvPicPr>
        <p:blipFill>
          <a:blip r:embed="rId2"/>
          <a:stretch>
            <a:fillRect/>
          </a:stretch>
        </p:blipFill>
        <p:spPr>
          <a:xfrm>
            <a:off x="442342" y="302289"/>
            <a:ext cx="7788066" cy="4112099"/>
          </a:xfrm>
          <a:prstGeom prst="rect">
            <a:avLst/>
          </a:prstGeom>
        </p:spPr>
      </p:pic>
      <p:pic>
        <p:nvPicPr>
          <p:cNvPr id="6" name="Image 5">
            <a:extLst>
              <a:ext uri="{FF2B5EF4-FFF2-40B4-BE49-F238E27FC236}">
                <a16:creationId xmlns:a16="http://schemas.microsoft.com/office/drawing/2014/main" id="{FFB19354-D902-4B9F-AFCC-BAC44777832C}"/>
              </a:ext>
            </a:extLst>
          </p:cNvPr>
          <p:cNvPicPr>
            <a:picLocks noChangeAspect="1"/>
          </p:cNvPicPr>
          <p:nvPr/>
        </p:nvPicPr>
        <p:blipFill>
          <a:blip r:embed="rId3"/>
          <a:stretch>
            <a:fillRect/>
          </a:stretch>
        </p:blipFill>
        <p:spPr>
          <a:xfrm>
            <a:off x="610215" y="4498326"/>
            <a:ext cx="7452320" cy="2135665"/>
          </a:xfrm>
          <a:prstGeom prst="rect">
            <a:avLst/>
          </a:prstGeom>
        </p:spPr>
      </p:pic>
    </p:spTree>
    <p:extLst>
      <p:ext uri="{BB962C8B-B14F-4D97-AF65-F5344CB8AC3E}">
        <p14:creationId xmlns:p14="http://schemas.microsoft.com/office/powerpoint/2010/main" val="2518115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8FC77C-BCDC-4E07-ADE1-2691098FCBA6}"/>
              </a:ext>
            </a:extLst>
          </p:cNvPr>
          <p:cNvSpPr>
            <a:spLocks noGrp="1"/>
          </p:cNvSpPr>
          <p:nvPr>
            <p:ph type="title"/>
          </p:nvPr>
        </p:nvSpPr>
        <p:spPr/>
        <p:txBody>
          <a:bodyPr>
            <a:noAutofit/>
          </a:bodyPr>
          <a:lstStyle/>
          <a:p>
            <a:r>
              <a:rPr lang="fr-FR" sz="3200" dirty="0"/>
              <a:t>La voix des européens par le comité économique et social européen</a:t>
            </a:r>
          </a:p>
        </p:txBody>
      </p:sp>
      <p:sp>
        <p:nvSpPr>
          <p:cNvPr id="3" name="Espace réservé du contenu 2">
            <a:extLst>
              <a:ext uri="{FF2B5EF4-FFF2-40B4-BE49-F238E27FC236}">
                <a16:creationId xmlns:a16="http://schemas.microsoft.com/office/drawing/2014/main" id="{2E61B159-836C-4446-88C9-3369DEFF64AA}"/>
              </a:ext>
            </a:extLst>
          </p:cNvPr>
          <p:cNvSpPr>
            <a:spLocks noGrp="1"/>
          </p:cNvSpPr>
          <p:nvPr>
            <p:ph idx="1"/>
          </p:nvPr>
        </p:nvSpPr>
        <p:spPr>
          <a:xfrm>
            <a:off x="457200" y="1417638"/>
            <a:ext cx="8229600" cy="4891722"/>
          </a:xfrm>
        </p:spPr>
        <p:txBody>
          <a:bodyPr/>
          <a:lstStyle/>
          <a:p>
            <a:r>
              <a:rPr lang="fr-FR" sz="2000" dirty="0">
                <a:hlinkClick r:id="rId2"/>
              </a:rPr>
              <a:t>https://youtu.be/e_sGmNMq_Wc?si=HgmObAs424oQ5ybk</a:t>
            </a:r>
            <a:r>
              <a:rPr lang="fr-FR" sz="2000" dirty="0"/>
              <a:t> </a:t>
            </a:r>
          </a:p>
          <a:p>
            <a:endParaRPr lang="fr-FR" dirty="0"/>
          </a:p>
        </p:txBody>
      </p:sp>
      <p:sp>
        <p:nvSpPr>
          <p:cNvPr id="4" name="Espace réservé du numéro de diapositive 3">
            <a:extLst>
              <a:ext uri="{FF2B5EF4-FFF2-40B4-BE49-F238E27FC236}">
                <a16:creationId xmlns:a16="http://schemas.microsoft.com/office/drawing/2014/main" id="{77D17A41-A3C1-43AF-9A46-89375E5FBC3A}"/>
              </a:ext>
            </a:extLst>
          </p:cNvPr>
          <p:cNvSpPr>
            <a:spLocks noGrp="1"/>
          </p:cNvSpPr>
          <p:nvPr>
            <p:ph type="sldNum" sz="quarter" idx="12"/>
          </p:nvPr>
        </p:nvSpPr>
        <p:spPr/>
        <p:txBody>
          <a:bodyPr/>
          <a:lstStyle/>
          <a:p>
            <a:fld id="{5315A3C0-FD0E-4E9C-9E33-7A5311A9E77C}" type="slidenum">
              <a:rPr lang="fr-FR" smtClean="0"/>
              <a:t>11</a:t>
            </a:fld>
            <a:endParaRPr lang="fr-FR"/>
          </a:p>
        </p:txBody>
      </p:sp>
      <p:pic>
        <p:nvPicPr>
          <p:cNvPr id="5" name="Image 4">
            <a:extLst>
              <a:ext uri="{FF2B5EF4-FFF2-40B4-BE49-F238E27FC236}">
                <a16:creationId xmlns:a16="http://schemas.microsoft.com/office/drawing/2014/main" id="{35718BBA-67C9-4AB0-8E9D-FF9E3F4BB4D4}"/>
              </a:ext>
            </a:extLst>
          </p:cNvPr>
          <p:cNvPicPr>
            <a:picLocks noChangeAspect="1"/>
          </p:cNvPicPr>
          <p:nvPr/>
        </p:nvPicPr>
        <p:blipFill>
          <a:blip r:embed="rId3"/>
          <a:stretch>
            <a:fillRect/>
          </a:stretch>
        </p:blipFill>
        <p:spPr>
          <a:xfrm>
            <a:off x="611560" y="1863739"/>
            <a:ext cx="7758310" cy="936104"/>
          </a:xfrm>
          <a:prstGeom prst="rect">
            <a:avLst/>
          </a:prstGeom>
        </p:spPr>
      </p:pic>
      <p:pic>
        <p:nvPicPr>
          <p:cNvPr id="6" name="Image 5">
            <a:extLst>
              <a:ext uri="{FF2B5EF4-FFF2-40B4-BE49-F238E27FC236}">
                <a16:creationId xmlns:a16="http://schemas.microsoft.com/office/drawing/2014/main" id="{AF751A47-B982-45D1-86C3-5BA8184FA55D}"/>
              </a:ext>
            </a:extLst>
          </p:cNvPr>
          <p:cNvPicPr>
            <a:picLocks noChangeAspect="1"/>
          </p:cNvPicPr>
          <p:nvPr/>
        </p:nvPicPr>
        <p:blipFill>
          <a:blip r:embed="rId4"/>
          <a:stretch>
            <a:fillRect/>
          </a:stretch>
        </p:blipFill>
        <p:spPr>
          <a:xfrm>
            <a:off x="5652120" y="3648485"/>
            <a:ext cx="3185436" cy="1958510"/>
          </a:xfrm>
          <a:prstGeom prst="rect">
            <a:avLst/>
          </a:prstGeom>
        </p:spPr>
      </p:pic>
      <p:pic>
        <p:nvPicPr>
          <p:cNvPr id="7" name="Image 6">
            <a:extLst>
              <a:ext uri="{FF2B5EF4-FFF2-40B4-BE49-F238E27FC236}">
                <a16:creationId xmlns:a16="http://schemas.microsoft.com/office/drawing/2014/main" id="{309089D7-65E7-430E-A669-5181C292F29C}"/>
              </a:ext>
            </a:extLst>
          </p:cNvPr>
          <p:cNvPicPr>
            <a:picLocks noChangeAspect="1"/>
          </p:cNvPicPr>
          <p:nvPr/>
        </p:nvPicPr>
        <p:blipFill>
          <a:blip r:embed="rId5"/>
          <a:stretch>
            <a:fillRect/>
          </a:stretch>
        </p:blipFill>
        <p:spPr>
          <a:xfrm>
            <a:off x="5652120" y="5494263"/>
            <a:ext cx="3215919" cy="579170"/>
          </a:xfrm>
          <a:prstGeom prst="rect">
            <a:avLst/>
          </a:prstGeom>
        </p:spPr>
      </p:pic>
      <p:pic>
        <p:nvPicPr>
          <p:cNvPr id="8" name="Image 7">
            <a:extLst>
              <a:ext uri="{FF2B5EF4-FFF2-40B4-BE49-F238E27FC236}">
                <a16:creationId xmlns:a16="http://schemas.microsoft.com/office/drawing/2014/main" id="{3D393DA4-5032-4B3B-ABC8-A93A84C3C624}"/>
              </a:ext>
            </a:extLst>
          </p:cNvPr>
          <p:cNvPicPr>
            <a:picLocks noChangeAspect="1"/>
          </p:cNvPicPr>
          <p:nvPr/>
        </p:nvPicPr>
        <p:blipFill>
          <a:blip r:embed="rId6"/>
          <a:stretch>
            <a:fillRect/>
          </a:stretch>
        </p:blipFill>
        <p:spPr>
          <a:xfrm>
            <a:off x="385740" y="2893392"/>
            <a:ext cx="3482642" cy="1615580"/>
          </a:xfrm>
          <a:prstGeom prst="rect">
            <a:avLst/>
          </a:prstGeom>
        </p:spPr>
      </p:pic>
      <p:pic>
        <p:nvPicPr>
          <p:cNvPr id="9" name="Image 8">
            <a:extLst>
              <a:ext uri="{FF2B5EF4-FFF2-40B4-BE49-F238E27FC236}">
                <a16:creationId xmlns:a16="http://schemas.microsoft.com/office/drawing/2014/main" id="{F43A5167-6BB2-4DBC-82A9-1A33D769B57A}"/>
              </a:ext>
            </a:extLst>
          </p:cNvPr>
          <p:cNvPicPr>
            <a:picLocks noChangeAspect="1"/>
          </p:cNvPicPr>
          <p:nvPr/>
        </p:nvPicPr>
        <p:blipFill>
          <a:blip r:embed="rId7"/>
          <a:stretch>
            <a:fillRect/>
          </a:stretch>
        </p:blipFill>
        <p:spPr>
          <a:xfrm>
            <a:off x="2590272" y="4551533"/>
            <a:ext cx="2911092" cy="2110923"/>
          </a:xfrm>
          <a:prstGeom prst="rect">
            <a:avLst/>
          </a:prstGeom>
        </p:spPr>
      </p:pic>
      <p:sp>
        <p:nvSpPr>
          <p:cNvPr id="10" name="ZoneTexte 9">
            <a:extLst>
              <a:ext uri="{FF2B5EF4-FFF2-40B4-BE49-F238E27FC236}">
                <a16:creationId xmlns:a16="http://schemas.microsoft.com/office/drawing/2014/main" id="{28410E00-6443-415C-81C5-EDD7AED41F01}"/>
              </a:ext>
            </a:extLst>
          </p:cNvPr>
          <p:cNvSpPr txBox="1"/>
          <p:nvPr/>
        </p:nvSpPr>
        <p:spPr>
          <a:xfrm>
            <a:off x="4283968" y="2993306"/>
            <a:ext cx="4584071" cy="923330"/>
          </a:xfrm>
          <a:prstGeom prst="rect">
            <a:avLst/>
          </a:prstGeom>
          <a:noFill/>
        </p:spPr>
        <p:txBody>
          <a:bodyPr wrap="square" rtlCol="0">
            <a:spAutoFit/>
          </a:bodyPr>
          <a:lstStyle/>
          <a:p>
            <a:r>
              <a:rPr lang="fr-FR" dirty="0"/>
              <a:t>https://www.touteleurope.eu/institutions/l-agriculteur-irlandais-seamus-boland-elu-president-du-cese/</a:t>
            </a:r>
          </a:p>
        </p:txBody>
      </p:sp>
    </p:spTree>
    <p:extLst>
      <p:ext uri="{BB962C8B-B14F-4D97-AF65-F5344CB8AC3E}">
        <p14:creationId xmlns:p14="http://schemas.microsoft.com/office/powerpoint/2010/main" val="193422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1E7B7C-15D6-491C-AEB6-BDB60F413559}"/>
              </a:ext>
            </a:extLst>
          </p:cNvPr>
          <p:cNvSpPr>
            <a:spLocks noGrp="1"/>
          </p:cNvSpPr>
          <p:nvPr>
            <p:ph type="title"/>
          </p:nvPr>
        </p:nvSpPr>
        <p:spPr/>
        <p:txBody>
          <a:bodyPr>
            <a:normAutofit fontScale="90000"/>
          </a:bodyPr>
          <a:lstStyle/>
          <a:p>
            <a:r>
              <a:rPr lang="fr-FR" dirty="0"/>
              <a:t>Nous sauver du chaos climatique ? </a:t>
            </a:r>
          </a:p>
        </p:txBody>
      </p:sp>
      <p:sp>
        <p:nvSpPr>
          <p:cNvPr id="3" name="Espace réservé du contenu 2">
            <a:extLst>
              <a:ext uri="{FF2B5EF4-FFF2-40B4-BE49-F238E27FC236}">
                <a16:creationId xmlns:a16="http://schemas.microsoft.com/office/drawing/2014/main" id="{8221B69F-D14D-4523-AF78-4FE232A72E6A}"/>
              </a:ext>
            </a:extLst>
          </p:cNvPr>
          <p:cNvSpPr>
            <a:spLocks noGrp="1"/>
          </p:cNvSpPr>
          <p:nvPr>
            <p:ph idx="1"/>
          </p:nvPr>
        </p:nvSpPr>
        <p:spPr/>
        <p:txBody>
          <a:bodyPr/>
          <a:lstStyle/>
          <a:p>
            <a:r>
              <a:rPr lang="fr-FR" dirty="0"/>
              <a:t>C’est en 2019 que l’Union européenne a été la plus dynamique sous l’impulsion de Frans Timmermans, vice président de la Commission </a:t>
            </a:r>
          </a:p>
          <a:p>
            <a:endParaRPr lang="fr-FR" dirty="0"/>
          </a:p>
          <a:p>
            <a:r>
              <a:rPr lang="fr-FR" dirty="0"/>
              <a:t>En créant le Pacte Vert (Green Deal) il donne le signal de l’électrification du transport, il tente de corriger l’inefficacité du SEQE par une taxe carbone aux frontières, la neutralité carbone pour 2050 avec l’objectif intermédiaire Fit55 de 55% de réduction avant 2030.</a:t>
            </a:r>
          </a:p>
        </p:txBody>
      </p:sp>
      <p:sp>
        <p:nvSpPr>
          <p:cNvPr id="4" name="Espace réservé du numéro de diapositive 3">
            <a:extLst>
              <a:ext uri="{FF2B5EF4-FFF2-40B4-BE49-F238E27FC236}">
                <a16:creationId xmlns:a16="http://schemas.microsoft.com/office/drawing/2014/main" id="{28FBBDB1-CF1F-4698-BAEF-67CDE3B69FE5}"/>
              </a:ext>
            </a:extLst>
          </p:cNvPr>
          <p:cNvSpPr>
            <a:spLocks noGrp="1"/>
          </p:cNvSpPr>
          <p:nvPr>
            <p:ph type="sldNum" sz="quarter" idx="12"/>
          </p:nvPr>
        </p:nvSpPr>
        <p:spPr/>
        <p:txBody>
          <a:bodyPr/>
          <a:lstStyle/>
          <a:p>
            <a:fld id="{5315A3C0-FD0E-4E9C-9E33-7A5311A9E77C}" type="slidenum">
              <a:rPr lang="fr-FR" smtClean="0"/>
              <a:t>12</a:t>
            </a:fld>
            <a:endParaRPr lang="fr-FR"/>
          </a:p>
        </p:txBody>
      </p:sp>
    </p:spTree>
    <p:extLst>
      <p:ext uri="{BB962C8B-B14F-4D97-AF65-F5344CB8AC3E}">
        <p14:creationId xmlns:p14="http://schemas.microsoft.com/office/powerpoint/2010/main" val="239559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2B4AD6-B21C-4060-800B-94D667A13FB2}"/>
              </a:ext>
            </a:extLst>
          </p:cNvPr>
          <p:cNvSpPr>
            <a:spLocks noGrp="1"/>
          </p:cNvSpPr>
          <p:nvPr>
            <p:ph type="title"/>
          </p:nvPr>
        </p:nvSpPr>
        <p:spPr/>
        <p:txBody>
          <a:bodyPr>
            <a:normAutofit fontScale="90000"/>
          </a:bodyPr>
          <a:lstStyle/>
          <a:p>
            <a:r>
              <a:rPr lang="fr-FR" dirty="0"/>
              <a:t>Cinq effets catastrophiques du réchauffement climatique</a:t>
            </a:r>
          </a:p>
        </p:txBody>
      </p:sp>
      <p:pic>
        <p:nvPicPr>
          <p:cNvPr id="4" name="Image 3">
            <a:extLst>
              <a:ext uri="{FF2B5EF4-FFF2-40B4-BE49-F238E27FC236}">
                <a16:creationId xmlns:a16="http://schemas.microsoft.com/office/drawing/2014/main" id="{23B4953E-A2B9-4FBE-8C9B-9AEA142EA7C0}"/>
              </a:ext>
            </a:extLst>
          </p:cNvPr>
          <p:cNvPicPr>
            <a:picLocks noChangeAspect="1"/>
          </p:cNvPicPr>
          <p:nvPr/>
        </p:nvPicPr>
        <p:blipFill>
          <a:blip r:embed="rId2"/>
          <a:stretch>
            <a:fillRect/>
          </a:stretch>
        </p:blipFill>
        <p:spPr>
          <a:xfrm>
            <a:off x="254113" y="2276872"/>
            <a:ext cx="2900076" cy="1998311"/>
          </a:xfrm>
          <a:prstGeom prst="rect">
            <a:avLst/>
          </a:prstGeom>
        </p:spPr>
      </p:pic>
      <p:pic>
        <p:nvPicPr>
          <p:cNvPr id="5" name="Image 4">
            <a:extLst>
              <a:ext uri="{FF2B5EF4-FFF2-40B4-BE49-F238E27FC236}">
                <a16:creationId xmlns:a16="http://schemas.microsoft.com/office/drawing/2014/main" id="{D22DA64A-77BA-45BB-A020-4D53B93CE27F}"/>
              </a:ext>
            </a:extLst>
          </p:cNvPr>
          <p:cNvPicPr>
            <a:picLocks noChangeAspect="1"/>
          </p:cNvPicPr>
          <p:nvPr/>
        </p:nvPicPr>
        <p:blipFill>
          <a:blip r:embed="rId3"/>
          <a:stretch>
            <a:fillRect/>
          </a:stretch>
        </p:blipFill>
        <p:spPr>
          <a:xfrm>
            <a:off x="5858828" y="2348880"/>
            <a:ext cx="3181080" cy="1699585"/>
          </a:xfrm>
          <a:prstGeom prst="rect">
            <a:avLst/>
          </a:prstGeom>
        </p:spPr>
      </p:pic>
      <p:pic>
        <p:nvPicPr>
          <p:cNvPr id="6" name="Image 5">
            <a:extLst>
              <a:ext uri="{FF2B5EF4-FFF2-40B4-BE49-F238E27FC236}">
                <a16:creationId xmlns:a16="http://schemas.microsoft.com/office/drawing/2014/main" id="{ECC5F3C2-07BE-4F04-B345-BD0396525211}"/>
              </a:ext>
            </a:extLst>
          </p:cNvPr>
          <p:cNvPicPr>
            <a:picLocks noChangeAspect="1"/>
          </p:cNvPicPr>
          <p:nvPr/>
        </p:nvPicPr>
        <p:blipFill>
          <a:blip r:embed="rId4"/>
          <a:stretch>
            <a:fillRect/>
          </a:stretch>
        </p:blipFill>
        <p:spPr>
          <a:xfrm>
            <a:off x="4898577" y="4369384"/>
            <a:ext cx="3788224" cy="1867926"/>
          </a:xfrm>
          <a:prstGeom prst="rect">
            <a:avLst/>
          </a:prstGeom>
        </p:spPr>
      </p:pic>
      <p:pic>
        <p:nvPicPr>
          <p:cNvPr id="7" name="Image 6">
            <a:extLst>
              <a:ext uri="{FF2B5EF4-FFF2-40B4-BE49-F238E27FC236}">
                <a16:creationId xmlns:a16="http://schemas.microsoft.com/office/drawing/2014/main" id="{0C968C0B-3A39-45A0-A7D3-CB82339403A3}"/>
              </a:ext>
            </a:extLst>
          </p:cNvPr>
          <p:cNvPicPr>
            <a:picLocks noChangeAspect="1"/>
          </p:cNvPicPr>
          <p:nvPr/>
        </p:nvPicPr>
        <p:blipFill>
          <a:blip r:embed="rId5"/>
          <a:stretch>
            <a:fillRect/>
          </a:stretch>
        </p:blipFill>
        <p:spPr>
          <a:xfrm>
            <a:off x="3468012" y="1965832"/>
            <a:ext cx="2184108" cy="2094041"/>
          </a:xfrm>
          <a:prstGeom prst="rect">
            <a:avLst/>
          </a:prstGeom>
        </p:spPr>
      </p:pic>
      <p:pic>
        <p:nvPicPr>
          <p:cNvPr id="8" name="Image 7">
            <a:extLst>
              <a:ext uri="{FF2B5EF4-FFF2-40B4-BE49-F238E27FC236}">
                <a16:creationId xmlns:a16="http://schemas.microsoft.com/office/drawing/2014/main" id="{53FB2663-F467-4F76-8F10-40AEA99E5EE8}"/>
              </a:ext>
            </a:extLst>
          </p:cNvPr>
          <p:cNvPicPr>
            <a:picLocks noChangeAspect="1"/>
          </p:cNvPicPr>
          <p:nvPr/>
        </p:nvPicPr>
        <p:blipFill>
          <a:blip r:embed="rId6"/>
          <a:stretch>
            <a:fillRect/>
          </a:stretch>
        </p:blipFill>
        <p:spPr>
          <a:xfrm>
            <a:off x="607500" y="4369384"/>
            <a:ext cx="3876510" cy="1867927"/>
          </a:xfrm>
          <a:prstGeom prst="rect">
            <a:avLst/>
          </a:prstGeom>
        </p:spPr>
      </p:pic>
    </p:spTree>
    <p:extLst>
      <p:ext uri="{BB962C8B-B14F-4D97-AF65-F5344CB8AC3E}">
        <p14:creationId xmlns:p14="http://schemas.microsoft.com/office/powerpoint/2010/main" val="12968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B7E412-1D19-4515-8BFF-FBED912BDC2B}"/>
              </a:ext>
            </a:extLst>
          </p:cNvPr>
          <p:cNvSpPr>
            <a:spLocks noGrp="1"/>
          </p:cNvSpPr>
          <p:nvPr>
            <p:ph type="title"/>
          </p:nvPr>
        </p:nvSpPr>
        <p:spPr/>
        <p:txBody>
          <a:bodyPr>
            <a:normAutofit fontScale="90000"/>
          </a:bodyPr>
          <a:lstStyle/>
          <a:p>
            <a:r>
              <a:rPr lang="fr-FR" dirty="0"/>
              <a:t>La NASA étudie les pertes de capacités humaines sous CO</a:t>
            </a:r>
            <a:r>
              <a:rPr lang="fr-FR" baseline="-25000" dirty="0"/>
              <a:t>2</a:t>
            </a:r>
            <a:r>
              <a:rPr lang="fr-FR" dirty="0"/>
              <a:t>…</a:t>
            </a:r>
          </a:p>
        </p:txBody>
      </p:sp>
      <p:pic>
        <p:nvPicPr>
          <p:cNvPr id="5" name="Image 4">
            <a:extLst>
              <a:ext uri="{FF2B5EF4-FFF2-40B4-BE49-F238E27FC236}">
                <a16:creationId xmlns:a16="http://schemas.microsoft.com/office/drawing/2014/main" id="{DD46B8B7-70A8-46B9-92AB-1B574D383105}"/>
              </a:ext>
            </a:extLst>
          </p:cNvPr>
          <p:cNvPicPr>
            <a:picLocks noChangeAspect="1"/>
          </p:cNvPicPr>
          <p:nvPr/>
        </p:nvPicPr>
        <p:blipFill>
          <a:blip r:embed="rId2"/>
          <a:stretch>
            <a:fillRect/>
          </a:stretch>
        </p:blipFill>
        <p:spPr>
          <a:xfrm>
            <a:off x="3239162" y="2366010"/>
            <a:ext cx="2177863" cy="1484906"/>
          </a:xfrm>
          <a:prstGeom prst="rect">
            <a:avLst/>
          </a:prstGeom>
        </p:spPr>
      </p:pic>
      <p:sp>
        <p:nvSpPr>
          <p:cNvPr id="6" name="Rectangle 5">
            <a:extLst>
              <a:ext uri="{FF2B5EF4-FFF2-40B4-BE49-F238E27FC236}">
                <a16:creationId xmlns:a16="http://schemas.microsoft.com/office/drawing/2014/main" id="{5BBF77D5-6EA0-46BE-B5A8-C804867FEFAA}"/>
              </a:ext>
            </a:extLst>
          </p:cNvPr>
          <p:cNvSpPr/>
          <p:nvPr/>
        </p:nvSpPr>
        <p:spPr>
          <a:xfrm>
            <a:off x="6038451" y="5526859"/>
            <a:ext cx="2865022" cy="507831"/>
          </a:xfrm>
          <a:prstGeom prst="rect">
            <a:avLst/>
          </a:prstGeom>
        </p:spPr>
        <p:txBody>
          <a:bodyPr wrap="square">
            <a:spAutoFit/>
          </a:bodyPr>
          <a:lstStyle/>
          <a:p>
            <a:r>
              <a:rPr lang="fr-FR" sz="1350" dirty="0"/>
              <a:t>Source Allen </a:t>
            </a:r>
            <a:r>
              <a:rPr lang="fr-FR" sz="1350" dirty="0">
                <a:highlight>
                  <a:srgbClr val="FFFF00"/>
                </a:highlight>
                <a:hlinkClick r:id="rId3"/>
              </a:rPr>
              <a:t>https://urlz.fr/nRWE</a:t>
            </a:r>
            <a:r>
              <a:rPr lang="fr-FR" sz="1350" dirty="0">
                <a:highlight>
                  <a:srgbClr val="FFFF00"/>
                </a:highlight>
              </a:rPr>
              <a:t> </a:t>
            </a:r>
          </a:p>
        </p:txBody>
      </p:sp>
      <p:sp>
        <p:nvSpPr>
          <p:cNvPr id="8" name="ZoneTexte 7">
            <a:extLst>
              <a:ext uri="{FF2B5EF4-FFF2-40B4-BE49-F238E27FC236}">
                <a16:creationId xmlns:a16="http://schemas.microsoft.com/office/drawing/2014/main" id="{F75DCABC-D605-4D80-9C4C-157A122E66A9}"/>
              </a:ext>
            </a:extLst>
          </p:cNvPr>
          <p:cNvSpPr txBox="1"/>
          <p:nvPr/>
        </p:nvSpPr>
        <p:spPr>
          <a:xfrm>
            <a:off x="240528" y="2658221"/>
            <a:ext cx="3008858" cy="2631490"/>
          </a:xfrm>
          <a:prstGeom prst="rect">
            <a:avLst/>
          </a:prstGeom>
          <a:noFill/>
        </p:spPr>
        <p:txBody>
          <a:bodyPr wrap="square" rtlCol="0">
            <a:spAutoFit/>
          </a:bodyPr>
          <a:lstStyle/>
          <a:p>
            <a:r>
              <a:rPr lang="fr-FR" sz="1500" dirty="0"/>
              <a:t>Les effets de la concentration du dioxyde de carbone sur le cerveau sont étudiés depuis longtemps pour les milieux confinés, Joseph Allen démontre qu'une augmentation de 600 à 1000 ppm génère une perte de 21% de nos capacités cognitives (mémorisation, vitesse de réaction, capacités de reconnaissance...). </a:t>
            </a:r>
            <a:endParaRPr lang="fr-FR" sz="2400" dirty="0"/>
          </a:p>
        </p:txBody>
      </p:sp>
      <p:sp>
        <p:nvSpPr>
          <p:cNvPr id="9" name="ZoneTexte 8">
            <a:extLst>
              <a:ext uri="{FF2B5EF4-FFF2-40B4-BE49-F238E27FC236}">
                <a16:creationId xmlns:a16="http://schemas.microsoft.com/office/drawing/2014/main" id="{6D5CD96B-706E-422A-B519-B8B9A185FBD6}"/>
              </a:ext>
            </a:extLst>
          </p:cNvPr>
          <p:cNvSpPr txBox="1"/>
          <p:nvPr/>
        </p:nvSpPr>
        <p:spPr>
          <a:xfrm>
            <a:off x="5623561" y="2486273"/>
            <a:ext cx="3226526" cy="2169825"/>
          </a:xfrm>
          <a:prstGeom prst="rect">
            <a:avLst/>
          </a:prstGeom>
          <a:noFill/>
        </p:spPr>
        <p:txBody>
          <a:bodyPr wrap="square" rtlCol="0">
            <a:spAutoFit/>
          </a:bodyPr>
          <a:lstStyle/>
          <a:p>
            <a:r>
              <a:rPr lang="fr-FR" sz="1500" dirty="0"/>
              <a:t>Des études répertoriées par le GIEC ont calculé que nous pourrions atteindre 550 ppm CO</a:t>
            </a:r>
            <a:r>
              <a:rPr lang="fr-FR" sz="1500" baseline="-25000" dirty="0"/>
              <a:t>2</a:t>
            </a:r>
            <a:r>
              <a:rPr lang="fr-FR" sz="1500" dirty="0"/>
              <a:t> en 2050 et 1000 en 2100 dans l'atmosphère de la terre. Nous pourrions subir une perte moyenne de 15% de nos capacités cognitives selon Rob Hopkins qui les cite page 79 dans "</a:t>
            </a:r>
            <a:r>
              <a:rPr lang="fr-FR" sz="1500" i="1" dirty="0"/>
              <a:t>Et si...</a:t>
            </a:r>
            <a:r>
              <a:rPr lang="fr-FR" sz="1500" dirty="0"/>
              <a:t>" 2020, Actes sud.</a:t>
            </a:r>
            <a:endParaRPr lang="fr-FR" sz="2700" dirty="0"/>
          </a:p>
        </p:txBody>
      </p:sp>
    </p:spTree>
    <p:extLst>
      <p:ext uri="{BB962C8B-B14F-4D97-AF65-F5344CB8AC3E}">
        <p14:creationId xmlns:p14="http://schemas.microsoft.com/office/powerpoint/2010/main" val="131036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duotone>
              <a:schemeClr val="bg2">
                <a:shade val="3000"/>
                <a:satMod val="110000"/>
              </a:schemeClr>
              <a:schemeClr val="bg2">
                <a:tint val="60000"/>
                <a:satMod val="425000"/>
              </a:schemeClr>
            </a:duotone>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578E9-D78B-426C-91DB-664D87046676}"/>
              </a:ext>
            </a:extLst>
          </p:cNvPr>
          <p:cNvSpPr>
            <a:spLocks noGrp="1"/>
          </p:cNvSpPr>
          <p:nvPr>
            <p:ph type="title"/>
          </p:nvPr>
        </p:nvSpPr>
        <p:spPr/>
        <p:txBody>
          <a:bodyPr>
            <a:noAutofit/>
          </a:bodyPr>
          <a:lstStyle/>
          <a:p>
            <a:r>
              <a:rPr lang="fr-FR" sz="2800" dirty="0"/>
              <a:t>Visible sur </a:t>
            </a:r>
            <a:r>
              <a:rPr lang="fr-FR" sz="2800" dirty="0">
                <a:highlight>
                  <a:srgbClr val="FFFF00"/>
                </a:highlight>
                <a:hlinkClick r:id="rId5"/>
              </a:rPr>
              <a:t>https://comptecarbone.cc</a:t>
            </a:r>
            <a:r>
              <a:rPr lang="fr-FR" sz="2800" dirty="0">
                <a:highlight>
                  <a:srgbClr val="FFFF00"/>
                </a:highlight>
              </a:rPr>
              <a:t> </a:t>
            </a:r>
          </a:p>
        </p:txBody>
      </p:sp>
      <p:pic>
        <p:nvPicPr>
          <p:cNvPr id="5" name="CompteCarboneUneMinuteQuarante">
            <a:hlinkClick r:id="" action="ppaction://media"/>
            <a:extLst>
              <a:ext uri="{FF2B5EF4-FFF2-40B4-BE49-F238E27FC236}">
                <a16:creationId xmlns:a16="http://schemas.microsoft.com/office/drawing/2014/main" id="{4802C57B-430E-4D19-864D-9FEDD868940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62089" y="1220934"/>
            <a:ext cx="8974407" cy="5048104"/>
          </a:xfrm>
        </p:spPr>
      </p:pic>
      <p:sp>
        <p:nvSpPr>
          <p:cNvPr id="4" name="Espace réservé du numéro de diapositive 3">
            <a:extLst>
              <a:ext uri="{FF2B5EF4-FFF2-40B4-BE49-F238E27FC236}">
                <a16:creationId xmlns:a16="http://schemas.microsoft.com/office/drawing/2014/main" id="{07704BCB-3C5E-45AD-B514-1E323DEFF299}"/>
              </a:ext>
            </a:extLst>
          </p:cNvPr>
          <p:cNvSpPr>
            <a:spLocks noGrp="1"/>
          </p:cNvSpPr>
          <p:nvPr>
            <p:ph type="sldNum" sz="quarter" idx="12"/>
          </p:nvPr>
        </p:nvSpPr>
        <p:spPr/>
        <p:txBody>
          <a:bodyPr/>
          <a:lstStyle/>
          <a:p>
            <a:fld id="{5315A3C0-FD0E-4E9C-9E33-7A5311A9E77C}" type="slidenum">
              <a:rPr lang="fr-FR" smtClean="0"/>
              <a:t>15</a:t>
            </a:fld>
            <a:endParaRPr lang="fr-FR"/>
          </a:p>
        </p:txBody>
      </p:sp>
    </p:spTree>
    <p:extLst>
      <p:ext uri="{BB962C8B-B14F-4D97-AF65-F5344CB8AC3E}">
        <p14:creationId xmlns:p14="http://schemas.microsoft.com/office/powerpoint/2010/main" val="424043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9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59380" y="1316360"/>
            <a:ext cx="8229600" cy="1274440"/>
          </a:xfrm>
        </p:spPr>
        <p:txBody>
          <a:bodyPr>
            <a:normAutofit fontScale="90000"/>
          </a:bodyPr>
          <a:lstStyle/>
          <a:p>
            <a:r>
              <a:rPr lang="fr-FR" dirty="0"/>
              <a:t>Le compte carbone en 3 étapes</a:t>
            </a:r>
          </a:p>
        </p:txBody>
      </p:sp>
      <p:sp>
        <p:nvSpPr>
          <p:cNvPr id="5" name="Espace réservé du numéro de diapositive 4"/>
          <p:cNvSpPr>
            <a:spLocks noGrp="1"/>
          </p:cNvSpPr>
          <p:nvPr>
            <p:ph type="sldNum" sz="quarter" idx="12"/>
          </p:nvPr>
        </p:nvSpPr>
        <p:spPr/>
        <p:txBody>
          <a:bodyPr/>
          <a:lstStyle/>
          <a:p>
            <a:fld id="{5315A3C0-FD0E-4E9C-9E33-7A5311A9E77C}" type="slidenum">
              <a:rPr lang="fr-FR" smtClean="0"/>
              <a:t>16</a:t>
            </a:fld>
            <a:endParaRPr lang="fr-FR"/>
          </a:p>
        </p:txBody>
      </p:sp>
      <p:sp>
        <p:nvSpPr>
          <p:cNvPr id="3" name="Sous-titre 2"/>
          <p:cNvSpPr>
            <a:spLocks noGrp="1"/>
          </p:cNvSpPr>
          <p:nvPr>
            <p:ph type="subTitle" idx="1"/>
          </p:nvPr>
        </p:nvSpPr>
        <p:spPr>
          <a:xfrm>
            <a:off x="251520" y="2780927"/>
            <a:ext cx="5472608" cy="720081"/>
          </a:xfrm>
        </p:spPr>
        <p:txBody>
          <a:bodyPr>
            <a:normAutofit/>
          </a:bodyPr>
          <a:lstStyle/>
          <a:p>
            <a:r>
              <a:rPr lang="fr-FR" sz="3600" dirty="0"/>
              <a:t>1-Une loi d’étiquetage</a:t>
            </a:r>
          </a:p>
        </p:txBody>
      </p:sp>
      <p:pic>
        <p:nvPicPr>
          <p:cNvPr id="9" name="Image 8">
            <a:extLst>
              <a:ext uri="{FF2B5EF4-FFF2-40B4-BE49-F238E27FC236}">
                <a16:creationId xmlns:a16="http://schemas.microsoft.com/office/drawing/2014/main" id="{B0624F5D-5FA8-407B-B2D1-0E84889A8A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7" y="259633"/>
            <a:ext cx="1230463" cy="980669"/>
          </a:xfrm>
          <a:prstGeom prst="rect">
            <a:avLst/>
          </a:prstGeom>
        </p:spPr>
      </p:pic>
      <p:pic>
        <p:nvPicPr>
          <p:cNvPr id="6" name="Image 5">
            <a:extLst>
              <a:ext uri="{FF2B5EF4-FFF2-40B4-BE49-F238E27FC236}">
                <a16:creationId xmlns:a16="http://schemas.microsoft.com/office/drawing/2014/main" id="{3A3F3D8C-1C98-49C2-8748-ADF174D16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3888" y="3429001"/>
            <a:ext cx="1918717" cy="1106474"/>
          </a:xfrm>
          <a:prstGeom prst="rect">
            <a:avLst/>
          </a:prstGeom>
        </p:spPr>
      </p:pic>
      <p:pic>
        <p:nvPicPr>
          <p:cNvPr id="11" name="Image 10">
            <a:extLst>
              <a:ext uri="{FF2B5EF4-FFF2-40B4-BE49-F238E27FC236}">
                <a16:creationId xmlns:a16="http://schemas.microsoft.com/office/drawing/2014/main" id="{D6973EEA-6A79-4638-B4DF-43ABD16A2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1982" y="2780928"/>
            <a:ext cx="2650477" cy="1722810"/>
          </a:xfrm>
          <a:prstGeom prst="rect">
            <a:avLst/>
          </a:prstGeom>
        </p:spPr>
      </p:pic>
      <p:sp>
        <p:nvSpPr>
          <p:cNvPr id="12" name="Sous-titre 2">
            <a:extLst>
              <a:ext uri="{FF2B5EF4-FFF2-40B4-BE49-F238E27FC236}">
                <a16:creationId xmlns:a16="http://schemas.microsoft.com/office/drawing/2014/main" id="{8BEA5226-88E2-463F-A2F3-02BC8B30D525}"/>
              </a:ext>
            </a:extLst>
          </p:cNvPr>
          <p:cNvSpPr txBox="1">
            <a:spLocks/>
          </p:cNvSpPr>
          <p:nvPr/>
        </p:nvSpPr>
        <p:spPr>
          <a:xfrm>
            <a:off x="251520" y="4681592"/>
            <a:ext cx="8640960" cy="720081"/>
          </a:xfrm>
          <a:prstGeom prst="rect">
            <a:avLst/>
          </a:prstGeom>
        </p:spPr>
        <p:txBody>
          <a:bodyPr vert="horz">
            <a:normAutofit fontScale="925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fr-FR" sz="3600" dirty="0"/>
              <a:t>2-Une dotation de points carbone pour tous</a:t>
            </a:r>
          </a:p>
        </p:txBody>
      </p:sp>
      <p:sp>
        <p:nvSpPr>
          <p:cNvPr id="13" name="Sous-titre 2">
            <a:extLst>
              <a:ext uri="{FF2B5EF4-FFF2-40B4-BE49-F238E27FC236}">
                <a16:creationId xmlns:a16="http://schemas.microsoft.com/office/drawing/2014/main" id="{6B83D47D-B3F5-4D81-A79E-39A995978599}"/>
              </a:ext>
            </a:extLst>
          </p:cNvPr>
          <p:cNvSpPr txBox="1">
            <a:spLocks/>
          </p:cNvSpPr>
          <p:nvPr/>
        </p:nvSpPr>
        <p:spPr>
          <a:xfrm>
            <a:off x="176836" y="5591800"/>
            <a:ext cx="8715643" cy="720081"/>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r>
              <a:rPr lang="fr-FR" sz="3600" dirty="0"/>
              <a:t>3-Un référendum pour taux de réduction </a:t>
            </a:r>
          </a:p>
        </p:txBody>
      </p:sp>
      <p:pic>
        <p:nvPicPr>
          <p:cNvPr id="7" name="Image 6">
            <a:extLst>
              <a:ext uri="{FF2B5EF4-FFF2-40B4-BE49-F238E27FC236}">
                <a16:creationId xmlns:a16="http://schemas.microsoft.com/office/drawing/2014/main" id="{23364FB3-A082-4A72-BD8A-45B7D9E448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635" y="3376114"/>
            <a:ext cx="2092139" cy="1436602"/>
          </a:xfrm>
          <a:prstGeom prst="rect">
            <a:avLst/>
          </a:prstGeom>
        </p:spPr>
      </p:pic>
    </p:spTree>
    <p:extLst>
      <p:ext uri="{BB962C8B-B14F-4D97-AF65-F5344CB8AC3E}">
        <p14:creationId xmlns:p14="http://schemas.microsoft.com/office/powerpoint/2010/main" val="195651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C22777-1D82-44D1-AFBF-54F34162BF55}"/>
              </a:ext>
            </a:extLst>
          </p:cNvPr>
          <p:cNvSpPr>
            <a:spLocks noGrp="1"/>
          </p:cNvSpPr>
          <p:nvPr>
            <p:ph type="title"/>
          </p:nvPr>
        </p:nvSpPr>
        <p:spPr>
          <a:xfrm>
            <a:off x="457200" y="274638"/>
            <a:ext cx="8229600" cy="778098"/>
          </a:xfrm>
        </p:spPr>
        <p:txBody>
          <a:bodyPr/>
          <a:lstStyle/>
          <a:p>
            <a:r>
              <a:rPr lang="fr-FR" dirty="0"/>
              <a:t>Rire avec Thomas VdB</a:t>
            </a:r>
          </a:p>
        </p:txBody>
      </p:sp>
      <p:pic>
        <p:nvPicPr>
          <p:cNvPr id="5" name="Cartethomasvdb29-8-23">
            <a:hlinkClick r:id="" action="ppaction://media"/>
            <a:extLst>
              <a:ext uri="{FF2B5EF4-FFF2-40B4-BE49-F238E27FC236}">
                <a16:creationId xmlns:a16="http://schemas.microsoft.com/office/drawing/2014/main" id="{6F35F11E-3754-4355-B4B2-C61E5DA23F7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274763"/>
            <a:ext cx="8229600" cy="4629150"/>
          </a:xfrm>
        </p:spPr>
      </p:pic>
      <p:sp>
        <p:nvSpPr>
          <p:cNvPr id="4" name="Espace réservé du numéro de diapositive 3">
            <a:extLst>
              <a:ext uri="{FF2B5EF4-FFF2-40B4-BE49-F238E27FC236}">
                <a16:creationId xmlns:a16="http://schemas.microsoft.com/office/drawing/2014/main" id="{2A692AF1-9CA9-47EF-B5EE-6364320E172A}"/>
              </a:ext>
            </a:extLst>
          </p:cNvPr>
          <p:cNvSpPr>
            <a:spLocks noGrp="1"/>
          </p:cNvSpPr>
          <p:nvPr>
            <p:ph type="sldNum" sz="quarter" idx="12"/>
          </p:nvPr>
        </p:nvSpPr>
        <p:spPr/>
        <p:txBody>
          <a:bodyPr/>
          <a:lstStyle/>
          <a:p>
            <a:fld id="{5315A3C0-FD0E-4E9C-9E33-7A5311A9E77C}" type="slidenum">
              <a:rPr lang="fr-FR" smtClean="0"/>
              <a:t>17</a:t>
            </a:fld>
            <a:endParaRPr lang="fr-FR"/>
          </a:p>
        </p:txBody>
      </p:sp>
    </p:spTree>
    <p:extLst>
      <p:ext uri="{BB962C8B-B14F-4D97-AF65-F5344CB8AC3E}">
        <p14:creationId xmlns:p14="http://schemas.microsoft.com/office/powerpoint/2010/main" val="39806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CFF282-8600-494D-B3AE-202086DA2B69}"/>
              </a:ext>
            </a:extLst>
          </p:cNvPr>
          <p:cNvSpPr>
            <a:spLocks noGrp="1"/>
          </p:cNvSpPr>
          <p:nvPr>
            <p:ph type="title"/>
          </p:nvPr>
        </p:nvSpPr>
        <p:spPr/>
        <p:txBody>
          <a:bodyPr>
            <a:normAutofit/>
          </a:bodyPr>
          <a:lstStyle/>
          <a:p>
            <a:r>
              <a:rPr lang="fr-FR" dirty="0"/>
              <a:t>Et mon empreinte carbone ?</a:t>
            </a:r>
          </a:p>
        </p:txBody>
      </p:sp>
      <p:sp>
        <p:nvSpPr>
          <p:cNvPr id="3" name="Espace réservé du contenu 2">
            <a:extLst>
              <a:ext uri="{FF2B5EF4-FFF2-40B4-BE49-F238E27FC236}">
                <a16:creationId xmlns:a16="http://schemas.microsoft.com/office/drawing/2014/main" id="{DA4EF833-238D-4C15-9708-8D5C716B9113}"/>
              </a:ext>
            </a:extLst>
          </p:cNvPr>
          <p:cNvSpPr>
            <a:spLocks noGrp="1"/>
          </p:cNvSpPr>
          <p:nvPr>
            <p:ph idx="1"/>
          </p:nvPr>
        </p:nvSpPr>
        <p:spPr>
          <a:xfrm>
            <a:off x="593271" y="1556792"/>
            <a:ext cx="8229600" cy="1143000"/>
          </a:xfrm>
        </p:spPr>
        <p:txBody>
          <a:bodyPr>
            <a:normAutofit/>
          </a:bodyPr>
          <a:lstStyle/>
          <a:p>
            <a:r>
              <a:rPr lang="fr-FR" sz="2400" dirty="0"/>
              <a:t>Se rendre compte de son empreinte personnelle et familiale par </a:t>
            </a:r>
            <a:r>
              <a:rPr lang="fr-FR" sz="2400" dirty="0">
                <a:hlinkClick r:id="rId2"/>
              </a:rPr>
              <a:t>fiche rapide</a:t>
            </a:r>
            <a:endParaRPr lang="fr-FR" sz="2400" dirty="0"/>
          </a:p>
        </p:txBody>
      </p:sp>
      <p:sp>
        <p:nvSpPr>
          <p:cNvPr id="5" name="Espace réservé du contenu 2">
            <a:extLst>
              <a:ext uri="{FF2B5EF4-FFF2-40B4-BE49-F238E27FC236}">
                <a16:creationId xmlns:a16="http://schemas.microsoft.com/office/drawing/2014/main" id="{9DC974A7-7EFF-47A8-9AC5-21D721DA6F78}"/>
              </a:ext>
            </a:extLst>
          </p:cNvPr>
          <p:cNvSpPr txBox="1">
            <a:spLocks/>
          </p:cNvSpPr>
          <p:nvPr/>
        </p:nvSpPr>
        <p:spPr>
          <a:xfrm>
            <a:off x="593271" y="3009900"/>
            <a:ext cx="8229600" cy="11430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fr-FR" sz="2400" dirty="0"/>
              <a:t>Détailler par l’appli </a:t>
            </a:r>
            <a:r>
              <a:rPr lang="fr-FR" sz="2400" dirty="0">
                <a:hlinkClick r:id="rId3"/>
              </a:rPr>
              <a:t>CARBOMETRE</a:t>
            </a:r>
            <a:endParaRPr lang="fr-FR" sz="2400" dirty="0"/>
          </a:p>
        </p:txBody>
      </p:sp>
      <p:sp>
        <p:nvSpPr>
          <p:cNvPr id="6" name="Espace réservé du contenu 2">
            <a:extLst>
              <a:ext uri="{FF2B5EF4-FFF2-40B4-BE49-F238E27FC236}">
                <a16:creationId xmlns:a16="http://schemas.microsoft.com/office/drawing/2014/main" id="{BC13E2B8-F39D-4875-AD29-76A755972E09}"/>
              </a:ext>
            </a:extLst>
          </p:cNvPr>
          <p:cNvSpPr txBox="1">
            <a:spLocks/>
          </p:cNvSpPr>
          <p:nvPr/>
        </p:nvSpPr>
        <p:spPr>
          <a:xfrm>
            <a:off x="593271" y="4365104"/>
            <a:ext cx="8229600" cy="114300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fr-FR" sz="2400" dirty="0"/>
              <a:t>Utiliser l’appli « </a:t>
            </a:r>
            <a:r>
              <a:rPr lang="fr-FR" sz="2400" dirty="0">
                <a:hlinkClick r:id="rId4"/>
              </a:rPr>
              <a:t>Nos gestes climat</a:t>
            </a:r>
            <a:r>
              <a:rPr lang="fr-FR" sz="2400" dirty="0"/>
              <a:t> »</a:t>
            </a:r>
          </a:p>
        </p:txBody>
      </p:sp>
    </p:spTree>
    <p:extLst>
      <p:ext uri="{BB962C8B-B14F-4D97-AF65-F5344CB8AC3E}">
        <p14:creationId xmlns:p14="http://schemas.microsoft.com/office/powerpoint/2010/main" val="3809294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CFF282-8600-494D-B3AE-202086DA2B69}"/>
              </a:ext>
            </a:extLst>
          </p:cNvPr>
          <p:cNvSpPr>
            <a:spLocks noGrp="1"/>
          </p:cNvSpPr>
          <p:nvPr>
            <p:ph type="title"/>
          </p:nvPr>
        </p:nvSpPr>
        <p:spPr/>
        <p:txBody>
          <a:bodyPr>
            <a:normAutofit/>
          </a:bodyPr>
          <a:lstStyle/>
          <a:p>
            <a:r>
              <a:rPr lang="fr-FR" dirty="0"/>
              <a:t>Le trio d’arguments</a:t>
            </a:r>
          </a:p>
        </p:txBody>
      </p:sp>
      <p:sp>
        <p:nvSpPr>
          <p:cNvPr id="3" name="Espace réservé du contenu 2">
            <a:extLst>
              <a:ext uri="{FF2B5EF4-FFF2-40B4-BE49-F238E27FC236}">
                <a16:creationId xmlns:a16="http://schemas.microsoft.com/office/drawing/2014/main" id="{DA4EF833-238D-4C15-9708-8D5C716B9113}"/>
              </a:ext>
            </a:extLst>
          </p:cNvPr>
          <p:cNvSpPr>
            <a:spLocks noGrp="1"/>
          </p:cNvSpPr>
          <p:nvPr>
            <p:ph idx="1"/>
          </p:nvPr>
        </p:nvSpPr>
        <p:spPr/>
        <p:txBody>
          <a:bodyPr>
            <a:normAutofit/>
          </a:bodyPr>
          <a:lstStyle/>
          <a:p>
            <a:r>
              <a:rPr lang="fr-FR" sz="2400" dirty="0"/>
              <a:t>Avec 9000 points carbone ou </a:t>
            </a:r>
            <a:r>
              <a:rPr lang="el-GR" sz="2400" dirty="0">
                <a:latin typeface="Times New Roman" panose="02020603050405020304" pitchFamily="18" charset="0"/>
                <a:cs typeface="Times New Roman" panose="02020603050405020304" pitchFamily="18" charset="0"/>
              </a:rPr>
              <a:t>Ͼ</a:t>
            </a:r>
            <a:r>
              <a:rPr lang="fr-FR" sz="2400" dirty="0"/>
              <a:t> nous serions 42 millions de français bénéficiaires, seuls les très riches seraient déficitaires.</a:t>
            </a:r>
          </a:p>
          <a:p>
            <a:r>
              <a:rPr lang="fr-FR" sz="2400" dirty="0"/>
              <a:t>Puisque nous devons être à 2t/p/an en 2050, voyons l’effort demandé : comme les fournisseurs auront été obligés de décarboner par l’effet levier, les simulations montrent que 2t en 2050 seraient équivalents* à 6t aujourd’hui…</a:t>
            </a:r>
          </a:p>
          <a:p>
            <a:r>
              <a:rPr lang="fr-FR" sz="2400" dirty="0"/>
              <a:t>Les entreprises seront stimulées par l’étiquetage carbone, poussées à décarboner à qui mieux mieux pour se faire valoir (et garder leurs clients).</a:t>
            </a:r>
          </a:p>
        </p:txBody>
      </p:sp>
      <p:sp>
        <p:nvSpPr>
          <p:cNvPr id="4" name="ZoneTexte 3">
            <a:extLst>
              <a:ext uri="{FF2B5EF4-FFF2-40B4-BE49-F238E27FC236}">
                <a16:creationId xmlns:a16="http://schemas.microsoft.com/office/drawing/2014/main" id="{2BB48AB2-D6A4-4148-95BD-2CF031F48D90}"/>
              </a:ext>
            </a:extLst>
          </p:cNvPr>
          <p:cNvSpPr txBox="1"/>
          <p:nvPr/>
        </p:nvSpPr>
        <p:spPr>
          <a:xfrm>
            <a:off x="539552" y="5949280"/>
            <a:ext cx="2952328" cy="707886"/>
          </a:xfrm>
          <a:prstGeom prst="rect">
            <a:avLst/>
          </a:prstGeom>
          <a:noFill/>
        </p:spPr>
        <p:txBody>
          <a:bodyPr wrap="square" rtlCol="0">
            <a:spAutoFit/>
          </a:bodyPr>
          <a:lstStyle/>
          <a:p>
            <a:r>
              <a:rPr lang="fr-FR" sz="4000" dirty="0">
                <a:solidFill>
                  <a:schemeClr val="bg2"/>
                </a:solidFill>
                <a:highlight>
                  <a:srgbClr val="FFFF00"/>
                </a:highlight>
              </a:rPr>
              <a:t>Débattre ?</a:t>
            </a:r>
          </a:p>
        </p:txBody>
      </p:sp>
    </p:spTree>
    <p:extLst>
      <p:ext uri="{BB962C8B-B14F-4D97-AF65-F5344CB8AC3E}">
        <p14:creationId xmlns:p14="http://schemas.microsoft.com/office/powerpoint/2010/main" val="158099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062C60-0D3D-400D-9294-0612277EC261}"/>
              </a:ext>
            </a:extLst>
          </p:cNvPr>
          <p:cNvSpPr>
            <a:spLocks noGrp="1"/>
          </p:cNvSpPr>
          <p:nvPr>
            <p:ph type="title"/>
          </p:nvPr>
        </p:nvSpPr>
        <p:spPr>
          <a:xfrm>
            <a:off x="1763688" y="274638"/>
            <a:ext cx="6923112" cy="1143000"/>
          </a:xfrm>
        </p:spPr>
        <p:txBody>
          <a:bodyPr>
            <a:normAutofit fontScale="90000"/>
          </a:bodyPr>
          <a:lstStyle/>
          <a:p>
            <a:r>
              <a:rPr lang="fr-FR" dirty="0"/>
              <a:t>Je voulais vous alerter et vous rassurer </a:t>
            </a:r>
          </a:p>
        </p:txBody>
      </p:sp>
      <p:sp>
        <p:nvSpPr>
          <p:cNvPr id="3" name="Espace réservé du contenu 2">
            <a:extLst>
              <a:ext uri="{FF2B5EF4-FFF2-40B4-BE49-F238E27FC236}">
                <a16:creationId xmlns:a16="http://schemas.microsoft.com/office/drawing/2014/main" id="{DE093A35-2115-4C27-AB3C-61A59A34AB26}"/>
              </a:ext>
            </a:extLst>
          </p:cNvPr>
          <p:cNvSpPr>
            <a:spLocks noGrp="1"/>
          </p:cNvSpPr>
          <p:nvPr>
            <p:ph idx="1"/>
          </p:nvPr>
        </p:nvSpPr>
        <p:spPr>
          <a:xfrm>
            <a:off x="395536" y="1628800"/>
            <a:ext cx="8496944" cy="4036560"/>
          </a:xfrm>
        </p:spPr>
        <p:txBody>
          <a:bodyPr>
            <a:noAutofit/>
          </a:bodyPr>
          <a:lstStyle/>
          <a:p>
            <a:r>
              <a:rPr lang="fr-FR" dirty="0"/>
              <a:t>Des questions ?</a:t>
            </a:r>
          </a:p>
          <a:p>
            <a:r>
              <a:rPr lang="fr-FR" dirty="0"/>
              <a:t>Retrouvez le diaporama sur </a:t>
            </a:r>
            <a:r>
              <a:rPr lang="fr-FR" dirty="0">
                <a:highlight>
                  <a:srgbClr val="FFFF00"/>
                </a:highlight>
                <a:hlinkClick r:id="rId2"/>
              </a:rPr>
              <a:t>https://comptecarbone.cc</a:t>
            </a:r>
            <a:r>
              <a:rPr lang="fr-FR" dirty="0">
                <a:highlight>
                  <a:srgbClr val="FFFF00"/>
                </a:highlight>
              </a:rPr>
              <a:t> </a:t>
            </a:r>
          </a:p>
          <a:p>
            <a:r>
              <a:rPr lang="fr-FR" dirty="0"/>
              <a:t>Le livre des points carbone </a:t>
            </a:r>
            <a:r>
              <a:rPr lang="fr-FR" dirty="0">
                <a:highlight>
                  <a:srgbClr val="FFFF00"/>
                </a:highlight>
                <a:hlinkClick r:id="rId3"/>
              </a:rPr>
              <a:t>https://poink.eu</a:t>
            </a:r>
            <a:r>
              <a:rPr lang="fr-FR" dirty="0">
                <a:highlight>
                  <a:srgbClr val="FFFF00"/>
                </a:highlight>
              </a:rPr>
              <a:t> </a:t>
            </a:r>
          </a:p>
          <a:p>
            <a:r>
              <a:rPr lang="fr-FR" dirty="0"/>
              <a:t>Une description élargie sur </a:t>
            </a:r>
            <a:r>
              <a:rPr lang="fr-FR" dirty="0">
                <a:highlight>
                  <a:srgbClr val="FFFF00"/>
                </a:highlight>
                <a:hlinkClick r:id="rId4"/>
              </a:rPr>
              <a:t>https://fr.wikipedia.org/wiki/Compte_carbone</a:t>
            </a:r>
            <a:r>
              <a:rPr lang="fr-FR" dirty="0">
                <a:highlight>
                  <a:srgbClr val="FFFF00"/>
                </a:highlight>
              </a:rPr>
              <a:t> </a:t>
            </a:r>
          </a:p>
          <a:p>
            <a:r>
              <a:rPr lang="fr-FR" dirty="0"/>
              <a:t>Des objections sur </a:t>
            </a:r>
            <a:r>
              <a:rPr lang="fr-FR" dirty="0">
                <a:highlight>
                  <a:srgbClr val="FFFF00"/>
                </a:highlight>
                <a:hlinkClick r:id="rId5"/>
              </a:rPr>
              <a:t>https://agencecarbone.fr/objections</a:t>
            </a:r>
            <a:r>
              <a:rPr lang="fr-FR" dirty="0">
                <a:highlight>
                  <a:srgbClr val="FFFF00"/>
                </a:highlight>
              </a:rPr>
              <a:t> </a:t>
            </a:r>
          </a:p>
          <a:p>
            <a:endParaRPr lang="fr-FR" dirty="0"/>
          </a:p>
          <a:p>
            <a:r>
              <a:rPr lang="fr-FR" dirty="0"/>
              <a:t>Merci de votre attention</a:t>
            </a:r>
          </a:p>
        </p:txBody>
      </p:sp>
      <p:pic>
        <p:nvPicPr>
          <p:cNvPr id="6" name="Image 5">
            <a:extLst>
              <a:ext uri="{FF2B5EF4-FFF2-40B4-BE49-F238E27FC236}">
                <a16:creationId xmlns:a16="http://schemas.microsoft.com/office/drawing/2014/main" id="{909DD747-6AFB-4CB5-9DA4-7D1072AEDE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37" y="259633"/>
            <a:ext cx="1230463" cy="980669"/>
          </a:xfrm>
          <a:prstGeom prst="rect">
            <a:avLst/>
          </a:prstGeom>
        </p:spPr>
      </p:pic>
    </p:spTree>
    <p:extLst>
      <p:ext uri="{BB962C8B-B14F-4D97-AF65-F5344CB8AC3E}">
        <p14:creationId xmlns:p14="http://schemas.microsoft.com/office/powerpoint/2010/main" val="89655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Bleu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122458</TotalTime>
  <Words>561</Words>
  <Application>Microsoft Office PowerPoint</Application>
  <PresentationFormat>Affichage à l'écran (4:3)</PresentationFormat>
  <Paragraphs>56</Paragraphs>
  <Slides>20</Slides>
  <Notes>0</Notes>
  <HiddenSlides>0</HiddenSlides>
  <MMClips>2</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Book Antiqua</vt:lpstr>
      <vt:lpstr>Calibri</vt:lpstr>
      <vt:lpstr>Lucida Sans</vt:lpstr>
      <vt:lpstr>Times New Roman</vt:lpstr>
      <vt:lpstr>Wingdings</vt:lpstr>
      <vt:lpstr>Wingdings 2</vt:lpstr>
      <vt:lpstr>Wingdings 3</vt:lpstr>
      <vt:lpstr>Apex</vt:lpstr>
      <vt:lpstr>L’union européenne pour nous sauver du chaos climatique ?</vt:lpstr>
      <vt:lpstr>Le nombre de députés par pays</vt:lpstr>
      <vt:lpstr>Présentation PowerPoint</vt:lpstr>
      <vt:lpstr>Présentation PowerPoint</vt:lpstr>
      <vt:lpstr>Présentation PowerPoint</vt:lpstr>
      <vt:lpstr>Présentation PowerPoint</vt:lpstr>
      <vt:lpstr>Présentation PowerPoint</vt:lpstr>
      <vt:lpstr>Et la Commission ?</vt:lpstr>
      <vt:lpstr>Où j’ai travaillé comme drh formation recrutement</vt:lpstr>
      <vt:lpstr>Présentation PowerPoint</vt:lpstr>
      <vt:lpstr>La voix des européens par le comité économique et social européen</vt:lpstr>
      <vt:lpstr>Nous sauver du chaos climatique ? </vt:lpstr>
      <vt:lpstr>Cinq effets catastrophiques du réchauffement climatique</vt:lpstr>
      <vt:lpstr>La NASA étudie les pertes de capacités humaines sous CO2…</vt:lpstr>
      <vt:lpstr>Visible sur https://comptecarbone.cc </vt:lpstr>
      <vt:lpstr>Le compte carbone en 3 étapes</vt:lpstr>
      <vt:lpstr>Rire avec Thomas VdB</vt:lpstr>
      <vt:lpstr>Et mon empreinte carbone ?</vt:lpstr>
      <vt:lpstr>Le trio d’arguments</vt:lpstr>
      <vt:lpstr>Je voulais vous alerter et vous rassurer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Sortir du chaos climatique ?</dc:title>
  <dc:creator>Armel</dc:creator>
  <cp:lastModifiedBy>Armel</cp:lastModifiedBy>
  <cp:revision>73</cp:revision>
  <dcterms:created xsi:type="dcterms:W3CDTF">2021-09-29T21:49:35Z</dcterms:created>
  <dcterms:modified xsi:type="dcterms:W3CDTF">2026-10-11T04:54:13Z</dcterms:modified>
</cp:coreProperties>
</file>